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"/>
  </p:notesMasterIdLst>
  <p:handoutMasterIdLst>
    <p:handoutMasterId r:id="rId11"/>
  </p:handoutMasterIdLst>
  <p:sldIdLst>
    <p:sldId id="1110" r:id="rId2"/>
    <p:sldId id="1109" r:id="rId3"/>
    <p:sldId id="1102" r:id="rId4"/>
    <p:sldId id="1093" r:id="rId5"/>
    <p:sldId id="1103" r:id="rId6"/>
    <p:sldId id="1111" r:id="rId7"/>
    <p:sldId id="1112" r:id="rId8"/>
    <p:sldId id="1113" r:id="rId9"/>
  </p:sldIdLst>
  <p:sldSz cx="9906000" cy="6858000" type="A4"/>
  <p:notesSz cx="6888163" cy="100187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14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29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4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59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5740" algn="l" defTabSz="914296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2888" algn="l" defTabSz="914296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036" algn="l" defTabSz="914296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184" algn="l" defTabSz="914296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orient="horz" pos="2795" userDrawn="1">
          <p15:clr>
            <a:srgbClr val="A4A3A4"/>
          </p15:clr>
        </p15:guide>
        <p15:guide id="3" orient="horz" pos="3159" userDrawn="1">
          <p15:clr>
            <a:srgbClr val="A4A3A4"/>
          </p15:clr>
        </p15:guide>
        <p15:guide id="4" orient="horz" pos="572" userDrawn="1">
          <p15:clr>
            <a:srgbClr val="A4A3A4"/>
          </p15:clr>
        </p15:guide>
        <p15:guide id="5" orient="horz" pos="1117" userDrawn="1">
          <p15:clr>
            <a:srgbClr val="A4A3A4"/>
          </p15:clr>
        </p15:guide>
        <p15:guide id="6" orient="horz" pos="4065" userDrawn="1">
          <p15:clr>
            <a:srgbClr val="A4A3A4"/>
          </p15:clr>
        </p15:guide>
        <p15:guide id="7" orient="horz" pos="3929" userDrawn="1">
          <p15:clr>
            <a:srgbClr val="A4A3A4"/>
          </p15:clr>
        </p15:guide>
        <p15:guide id="8" orient="horz" pos="663" userDrawn="1">
          <p15:clr>
            <a:srgbClr val="A4A3A4"/>
          </p15:clr>
        </p15:guide>
        <p15:guide id="9" pos="2213" userDrawn="1">
          <p15:clr>
            <a:srgbClr val="A4A3A4"/>
          </p15:clr>
        </p15:guide>
        <p15:guide id="10" pos="6068" userDrawn="1">
          <p15:clr>
            <a:srgbClr val="A4A3A4"/>
          </p15:clr>
        </p15:guide>
        <p15:guide id="11" pos="2071" userDrawn="1">
          <p15:clr>
            <a:srgbClr val="A4A3A4"/>
          </p15:clr>
        </p15:guide>
        <p15:guide id="12" pos="4163" userDrawn="1">
          <p15:clr>
            <a:srgbClr val="A4A3A4"/>
          </p15:clr>
        </p15:guide>
        <p15:guide id="13" pos="4084" userDrawn="1">
          <p15:clr>
            <a:srgbClr val="A4A3A4"/>
          </p15:clr>
        </p15:guide>
        <p15:guide id="14" pos="3029" userDrawn="1">
          <p15:clr>
            <a:srgbClr val="A4A3A4"/>
          </p15:clr>
        </p15:guide>
        <p15:guide id="15" pos="3211" userDrawn="1">
          <p15:clr>
            <a:srgbClr val="A4A3A4"/>
          </p15:clr>
        </p15:guide>
        <p15:guide id="16" pos="13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82" userDrawn="1">
          <p15:clr>
            <a:srgbClr val="A4A3A4"/>
          </p15:clr>
        </p15:guide>
        <p15:guide id="2" orient="horz" pos="2981" userDrawn="1">
          <p15:clr>
            <a:srgbClr val="A4A3A4"/>
          </p15:clr>
        </p15:guide>
        <p15:guide id="3" orient="horz" pos="2962" userDrawn="1">
          <p15:clr>
            <a:srgbClr val="A4A3A4"/>
          </p15:clr>
        </p15:guide>
        <p15:guide id="4" orient="horz" pos="2961" userDrawn="1">
          <p15:clr>
            <a:srgbClr val="A4A3A4"/>
          </p15:clr>
        </p15:guide>
        <p15:guide id="5" orient="horz" pos="2993" userDrawn="1">
          <p15:clr>
            <a:srgbClr val="A4A3A4"/>
          </p15:clr>
        </p15:guide>
        <p15:guide id="6" orient="horz" pos="2991" userDrawn="1">
          <p15:clr>
            <a:srgbClr val="A4A3A4"/>
          </p15:clr>
        </p15:guide>
        <p15:guide id="7" orient="horz" pos="2971" userDrawn="1">
          <p15:clr>
            <a:srgbClr val="A4A3A4"/>
          </p15:clr>
        </p15:guide>
        <p15:guide id="8" orient="horz" pos="2969" userDrawn="1">
          <p15:clr>
            <a:srgbClr val="A4A3A4"/>
          </p15:clr>
        </p15:guide>
        <p15:guide id="9" pos="2250" userDrawn="1">
          <p15:clr>
            <a:srgbClr val="A4A3A4"/>
          </p15:clr>
        </p15:guide>
        <p15:guide id="10" pos="2249" userDrawn="1">
          <p15:clr>
            <a:srgbClr val="A4A3A4"/>
          </p15:clr>
        </p15:guide>
        <p15:guide id="11" pos="2245" userDrawn="1">
          <p15:clr>
            <a:srgbClr val="A4A3A4"/>
          </p15:clr>
        </p15:guide>
        <p15:guide id="12" pos="2244" userDrawn="1">
          <p15:clr>
            <a:srgbClr val="A4A3A4"/>
          </p15:clr>
        </p15:guide>
        <p15:guide id="13" pos="2239" userDrawn="1">
          <p15:clr>
            <a:srgbClr val="A4A3A4"/>
          </p15:clr>
        </p15:guide>
        <p15:guide id="14" pos="2238" userDrawn="1">
          <p15:clr>
            <a:srgbClr val="A4A3A4"/>
          </p15:clr>
        </p15:guide>
        <p15:guide id="15" pos="2235" userDrawn="1">
          <p15:clr>
            <a:srgbClr val="A4A3A4"/>
          </p15:clr>
        </p15:guide>
        <p15:guide id="16" pos="218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олгіх Олександр Олександрович" initials="ДОО" lastIdx="1" clrIdx="0">
    <p:extLst>
      <p:ext uri="{19B8F6BF-5375-455C-9EA6-DF929625EA0E}">
        <p15:presenceInfo xmlns:p15="http://schemas.microsoft.com/office/powerpoint/2012/main" userId="Долгіх Олександр Олександро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596"/>
    <a:srgbClr val="FFFFFF"/>
    <a:srgbClr val="C9D0DD"/>
    <a:srgbClr val="0000FF"/>
    <a:srgbClr val="0049A8"/>
    <a:srgbClr val="E5F7FF"/>
    <a:srgbClr val="AEDAFF"/>
    <a:srgbClr val="5EA13B"/>
    <a:srgbClr val="1F497D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332" autoAdjust="0"/>
  </p:normalViewPr>
  <p:slideViewPr>
    <p:cSldViewPr>
      <p:cViewPr varScale="1">
        <p:scale>
          <a:sx n="115" d="100"/>
          <a:sy n="115" d="100"/>
        </p:scale>
        <p:origin x="1254" y="108"/>
      </p:cViewPr>
      <p:guideLst>
        <p:guide orient="horz" pos="1933"/>
        <p:guide orient="horz" pos="2795"/>
        <p:guide orient="horz" pos="3159"/>
        <p:guide orient="horz" pos="572"/>
        <p:guide orient="horz" pos="1117"/>
        <p:guide orient="horz" pos="4065"/>
        <p:guide orient="horz" pos="3929"/>
        <p:guide orient="horz" pos="663"/>
        <p:guide pos="2213"/>
        <p:guide pos="6068"/>
        <p:guide pos="2071"/>
        <p:guide pos="4163"/>
        <p:guide pos="4084"/>
        <p:guide pos="3029"/>
        <p:guide pos="3211"/>
        <p:guide pos="1399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3642" y="216"/>
      </p:cViewPr>
      <p:guideLst>
        <p:guide orient="horz" pos="2982"/>
        <p:guide orient="horz" pos="2981"/>
        <p:guide orient="horz" pos="2962"/>
        <p:guide orient="horz" pos="2961"/>
        <p:guide orient="horz" pos="2993"/>
        <p:guide orient="horz" pos="2991"/>
        <p:guide orient="horz" pos="2971"/>
        <p:guide orient="horz" pos="2969"/>
        <p:guide pos="2250"/>
        <p:guide pos="2249"/>
        <p:guide pos="2245"/>
        <p:guide pos="2244"/>
        <p:guide pos="2239"/>
        <p:guide pos="2238"/>
        <p:guide pos="2235"/>
        <p:guide pos="218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497"/>
          </a:xfrm>
          <a:prstGeom prst="rect">
            <a:avLst/>
          </a:prstGeom>
        </p:spPr>
        <p:txBody>
          <a:bodyPr vert="horz" lIns="91930" tIns="45964" rIns="91930" bIns="4596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0934" y="0"/>
            <a:ext cx="2985621" cy="501497"/>
          </a:xfrm>
          <a:prstGeom prst="rect">
            <a:avLst/>
          </a:prstGeom>
        </p:spPr>
        <p:txBody>
          <a:bodyPr vert="horz" lIns="91930" tIns="45964" rIns="91930" bIns="4596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F96D5F6-510F-4B22-92CB-DD464DDDEDE3}" type="datetimeFigureOut">
              <a:rPr lang="ru-RU"/>
              <a:pPr>
                <a:defRPr/>
              </a:pPr>
              <a:t>22.07.2024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5615"/>
            <a:ext cx="2985621" cy="501496"/>
          </a:xfrm>
          <a:prstGeom prst="rect">
            <a:avLst/>
          </a:prstGeom>
        </p:spPr>
        <p:txBody>
          <a:bodyPr vert="horz" lIns="91930" tIns="45964" rIns="91930" bIns="4596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0934" y="9515615"/>
            <a:ext cx="2985621" cy="501496"/>
          </a:xfrm>
          <a:prstGeom prst="rect">
            <a:avLst/>
          </a:prstGeom>
        </p:spPr>
        <p:txBody>
          <a:bodyPr vert="horz" wrap="square" lIns="91930" tIns="45964" rIns="91930" bIns="4596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CEC0041-A613-4BA9-A51E-3BE772A96CCA}" type="slidenum">
              <a:rPr lang="ru-RU" altLang="uk-UA"/>
              <a:pPr/>
              <a:t>‹#›</a:t>
            </a:fld>
            <a:endParaRPr lang="ru-RU" altLang="uk-UA" dirty="0"/>
          </a:p>
        </p:txBody>
      </p:sp>
    </p:spTree>
    <p:extLst>
      <p:ext uri="{BB962C8B-B14F-4D97-AF65-F5344CB8AC3E}">
        <p14:creationId xmlns:p14="http://schemas.microsoft.com/office/powerpoint/2010/main" val="3581689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497"/>
          </a:xfrm>
          <a:prstGeom prst="rect">
            <a:avLst/>
          </a:prstGeom>
        </p:spPr>
        <p:txBody>
          <a:bodyPr vert="horz" lIns="91930" tIns="45964" rIns="91930" bIns="4596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0934" y="0"/>
            <a:ext cx="2985621" cy="501497"/>
          </a:xfrm>
          <a:prstGeom prst="rect">
            <a:avLst/>
          </a:prstGeom>
        </p:spPr>
        <p:txBody>
          <a:bodyPr vert="horz" lIns="91930" tIns="45964" rIns="91930" bIns="4596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89C9B61-F39E-48D3-9776-FF23121CFE1A}" type="datetimeFigureOut">
              <a:rPr lang="ru-RU"/>
              <a:pPr>
                <a:defRPr/>
              </a:pPr>
              <a:t>22.07.2024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749300"/>
            <a:ext cx="5429250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30" tIns="45964" rIns="91930" bIns="45964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495" y="4758609"/>
            <a:ext cx="5511174" cy="4508661"/>
          </a:xfrm>
          <a:prstGeom prst="rect">
            <a:avLst/>
          </a:prstGeom>
        </p:spPr>
        <p:txBody>
          <a:bodyPr vert="horz" lIns="91930" tIns="45964" rIns="91930" bIns="45964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5615"/>
            <a:ext cx="2985621" cy="501496"/>
          </a:xfrm>
          <a:prstGeom prst="rect">
            <a:avLst/>
          </a:prstGeom>
        </p:spPr>
        <p:txBody>
          <a:bodyPr vert="horz" lIns="91930" tIns="45964" rIns="91930" bIns="4596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0934" y="9515615"/>
            <a:ext cx="2985621" cy="501496"/>
          </a:xfrm>
          <a:prstGeom prst="rect">
            <a:avLst/>
          </a:prstGeom>
        </p:spPr>
        <p:txBody>
          <a:bodyPr vert="horz" wrap="square" lIns="91930" tIns="45964" rIns="91930" bIns="4596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1234023-35D2-4850-AD6C-FECBE5AA45A6}" type="slidenum">
              <a:rPr lang="ru-RU" altLang="uk-UA"/>
              <a:pPr/>
              <a:t>‹#›</a:t>
            </a:fld>
            <a:endParaRPr lang="ru-RU" altLang="uk-UA" dirty="0"/>
          </a:p>
        </p:txBody>
      </p:sp>
    </p:spTree>
    <p:extLst>
      <p:ext uri="{BB962C8B-B14F-4D97-AF65-F5344CB8AC3E}">
        <p14:creationId xmlns:p14="http://schemas.microsoft.com/office/powerpoint/2010/main" val="35663125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4581532"/>
            <a:ext cx="9906000" cy="22764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2688364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00" dirty="0">
              <a:latin typeface="+mn-lt"/>
              <a:cs typeface="+mn-cs"/>
            </a:endParaRPr>
          </a:p>
          <a:p>
            <a:pPr marL="2688364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latin typeface="+mn-lt"/>
              <a:cs typeface="+mn-cs"/>
            </a:endParaRPr>
          </a:p>
        </p:txBody>
      </p:sp>
      <p:pic>
        <p:nvPicPr>
          <p:cNvPr id="4" name="Picture 2" descr="C:\Users\vduma\Pictures\укр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5" y="6424621"/>
            <a:ext cx="249555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" y="9"/>
            <a:ext cx="8196044" cy="4590951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A2A0E-3566-4ED6-969B-FB34457E55D8}" type="slidenum">
              <a:rPr lang="ru-RU" altLang="uk-UA"/>
              <a:pPr/>
              <a:t>‹#›</a:t>
            </a:fld>
            <a:endParaRPr lang="ru-RU" altLang="uk-UA" dirty="0"/>
          </a:p>
        </p:txBody>
      </p:sp>
    </p:spTree>
    <p:extLst>
      <p:ext uri="{BB962C8B-B14F-4D97-AF65-F5344CB8AC3E}">
        <p14:creationId xmlns:p14="http://schemas.microsoft.com/office/powerpoint/2010/main" val="188071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7" t="16710" r="6532" b="8430"/>
          <a:stretch>
            <a:fillRect/>
          </a:stretch>
        </p:blipFill>
        <p:spPr bwMode="auto">
          <a:xfrm>
            <a:off x="6353177" y="44458"/>
            <a:ext cx="28479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1" y="677863"/>
            <a:ext cx="99218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Лого белый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3" y="1484321"/>
            <a:ext cx="25955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4"/>
          <p:cNvSpPr txBox="1">
            <a:spLocks/>
          </p:cNvSpPr>
          <p:nvPr userDrawn="1"/>
        </p:nvSpPr>
        <p:spPr>
          <a:xfrm>
            <a:off x="9130160" y="81771"/>
            <a:ext cx="792087" cy="59586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ru-RU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600" b="1" i="1" kern="1200" cap="none" spc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25CDEB60-F1A3-4D3F-A9D8-0E78ADC4D66C}" type="slidenum">
              <a:rPr lang="ru-RU" sz="1800" i="0" smtClean="0">
                <a:effectLst/>
                <a:cs typeface="Aharoni" panose="02010803020104030203" pitchFamily="2" charset="-79"/>
              </a:rPr>
              <a:pPr>
                <a:defRPr/>
              </a:pPr>
              <a:t>‹#›</a:t>
            </a:fld>
            <a:endParaRPr lang="ru-RU" sz="1500" i="0" dirty="0">
              <a:effectLst/>
              <a:cs typeface="Aharoni" panose="02010803020104030203" pitchFamily="2" charset="-79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8469" y="159821"/>
            <a:ext cx="4462587" cy="457449"/>
          </a:xfrm>
          <a:noFill/>
        </p:spPr>
        <p:txBody>
          <a:bodyPr rtlCol="0">
            <a:noAutofit/>
          </a:bodyPr>
          <a:lstStyle>
            <a:lvl1pPr marL="130966" indent="-130966">
              <a:tabLst/>
              <a:defRPr lang="ru-RU" sz="15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78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90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B4A3-0FD9-49B5-BF28-6A715DB11CA3}" type="datetime1">
              <a:rPr lang="ru-RU" smtClean="0"/>
              <a:t>22.07.2024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75BF-023B-4D1C-861E-19A0D09D6E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506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9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8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8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8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A00073D-3125-4CBA-BF24-7A3D6F2084F1}" type="slidenum">
              <a:rPr lang="ru-RU" altLang="uk-UA"/>
              <a:pPr/>
              <a:t>‹#›</a:t>
            </a:fld>
            <a:endParaRPr lang="ru-RU" altLang="uk-UA" dirty="0"/>
          </a:p>
        </p:txBody>
      </p:sp>
    </p:spTree>
    <p:extLst>
      <p:ext uri="{BB962C8B-B14F-4D97-AF65-F5344CB8AC3E}">
        <p14:creationId xmlns:p14="http://schemas.microsoft.com/office/powerpoint/2010/main" val="179049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892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bank.gov.u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69884" y="1853825"/>
            <a:ext cx="4836115" cy="458587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noProof="1" smtClean="0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Програма кредитування </a:t>
            </a:r>
          </a:p>
          <a:p>
            <a:endParaRPr lang="uk-UA" sz="3200" b="1" noProof="1" smtClean="0">
              <a:solidFill>
                <a:srgbClr val="00559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uk-UA" sz="2800" b="1" noProof="1" smtClean="0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uk-UA" sz="2400" b="1" dirty="0" smtClean="0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Енергонезалежність фізичних осіб – власників домогосподарств</a:t>
            </a:r>
            <a:r>
              <a:rPr lang="uk-UA" sz="2000" b="1" noProof="1" smtClean="0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algn="ctr"/>
            <a:endParaRPr lang="uk-UA" sz="2000" b="1" noProof="1">
              <a:solidFill>
                <a:srgbClr val="00559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uk-UA" sz="2000" b="1" noProof="1">
              <a:solidFill>
                <a:srgbClr val="00559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i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sz="16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Контактна </a:t>
            </a:r>
            <a:r>
              <a:rPr lang="ru-RU" sz="16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особа </a:t>
            </a:r>
            <a:r>
              <a:rPr lang="ru-RU" sz="1600" b="1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</a:t>
            </a:r>
            <a:r>
              <a:rPr lang="ru-RU" sz="16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Банку: </a:t>
            </a:r>
          </a:p>
          <a:p>
            <a:r>
              <a:rPr lang="ru-RU" sz="2000" b="1" i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Ірина </a:t>
            </a:r>
            <a:r>
              <a:rPr lang="ru-RU" sz="2000" b="1" i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Якимович  </a:t>
            </a:r>
            <a:endParaRPr lang="ru-RU" sz="2000" b="1" i="1" dirty="0" smtClean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i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i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моб</a:t>
            </a:r>
            <a:r>
              <a:rPr lang="ru-RU" sz="2000" b="1" i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067 4522  999</a:t>
            </a:r>
          </a:p>
          <a:p>
            <a:r>
              <a:rPr lang="ru-RU" sz="2000" b="1" i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2000" b="1" i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Володимир</a:t>
            </a:r>
            <a:r>
              <a:rPr lang="ru-RU" sz="2000" b="1" i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2000" b="1" i="1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Денега</a:t>
            </a:r>
            <a:r>
              <a:rPr lang="ru-RU" sz="2000" b="1" i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endParaRPr lang="ru-RU" sz="2000" b="1" i="1" dirty="0" smtClean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i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i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моб</a:t>
            </a:r>
            <a:r>
              <a:rPr lang="ru-RU" sz="2000" b="1" i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097 4433 407</a:t>
            </a:r>
          </a:p>
          <a:p>
            <a:pPr algn="ctr"/>
            <a:endParaRPr lang="uk-UA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Прямая соединительная линия 9"/>
          <p:cNvCxnSpPr/>
          <p:nvPr/>
        </p:nvCxnSpPr>
        <p:spPr>
          <a:xfrm>
            <a:off x="187642" y="728700"/>
            <a:ext cx="720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" y="114548"/>
            <a:ext cx="1021193" cy="5126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685" y="6272936"/>
            <a:ext cx="2835315" cy="5850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80" y="1358770"/>
            <a:ext cx="5039349" cy="503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9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2101"/>
            <a:ext cx="9906000" cy="1045859"/>
          </a:xfrm>
          <a:prstGeom prst="rect">
            <a:avLst/>
          </a:prstGeom>
        </p:spPr>
      </p:pic>
      <p:sp>
        <p:nvSpPr>
          <p:cNvPr id="16" name="Прямоугольник 19"/>
          <p:cNvSpPr/>
          <p:nvPr/>
        </p:nvSpPr>
        <p:spPr>
          <a:xfrm>
            <a:off x="0" y="-4824"/>
            <a:ext cx="9906000" cy="595054"/>
          </a:xfrm>
          <a:prstGeom prst="rect">
            <a:avLst/>
          </a:prstGeom>
          <a:solidFill>
            <a:srgbClr val="E5F7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cxnSp>
        <p:nvCxnSpPr>
          <p:cNvPr id="17" name="Прямая соединительная линия 20"/>
          <p:cNvCxnSpPr/>
          <p:nvPr/>
        </p:nvCxnSpPr>
        <p:spPr>
          <a:xfrm>
            <a:off x="54541" y="693968"/>
            <a:ext cx="9906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" b="-1"/>
          <a:stretch/>
        </p:blipFill>
        <p:spPr bwMode="auto">
          <a:xfrm>
            <a:off x="7743310" y="18022"/>
            <a:ext cx="2162690" cy="53660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6666144" y="6335030"/>
            <a:ext cx="731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було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93688" y="1095889"/>
            <a:ext cx="5539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rgbClr val="00559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Ця програма розрахована </a:t>
            </a:r>
            <a:r>
              <a:rPr lang="uk-UA" altLang="uk-UA" sz="2000" b="1" dirty="0">
                <a:solidFill>
                  <a:srgbClr val="00559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надання фінансової державної підтримки фізичним </a:t>
            </a:r>
            <a:r>
              <a:rPr lang="uk-UA" altLang="uk-UA" sz="2000" b="1" dirty="0" smtClean="0">
                <a:solidFill>
                  <a:srgbClr val="00559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особам для </a:t>
            </a:r>
            <a:r>
              <a:rPr lang="uk-UA" altLang="uk-UA" sz="2000" b="1" dirty="0">
                <a:solidFill>
                  <a:srgbClr val="00559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придбання та </a:t>
            </a:r>
            <a:r>
              <a:rPr lang="uk-UA" altLang="uk-UA" sz="2000" b="1" dirty="0" smtClean="0">
                <a:solidFill>
                  <a:srgbClr val="00559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встановлення у </a:t>
            </a:r>
            <a:r>
              <a:rPr lang="uk-UA" altLang="uk-UA" sz="2000" b="1" dirty="0">
                <a:solidFill>
                  <a:srgbClr val="00559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власних </a:t>
            </a:r>
            <a:r>
              <a:rPr lang="uk-UA" altLang="uk-UA" sz="2000" b="1" dirty="0" smtClean="0">
                <a:solidFill>
                  <a:srgbClr val="00559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ДОМОГОСПОДАРСТВАХ гібридн</a:t>
            </a:r>
            <a:r>
              <a:rPr lang="ru-RU" altLang="uk-UA" sz="2000" b="1" dirty="0" smtClean="0">
                <a:solidFill>
                  <a:srgbClr val="00559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их </a:t>
            </a:r>
            <a:r>
              <a:rPr lang="uk-UA" altLang="uk-UA" sz="2000" b="1" dirty="0" smtClean="0">
                <a:solidFill>
                  <a:srgbClr val="00559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систем електропостачання, генеруючих установок, що </a:t>
            </a:r>
            <a:r>
              <a:rPr lang="uk-UA" altLang="uk-UA" sz="2000" b="1" dirty="0">
                <a:solidFill>
                  <a:srgbClr val="00559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виробляють електричну енергію з альтернативних джерел </a:t>
            </a:r>
            <a:r>
              <a:rPr lang="uk-UA" altLang="uk-UA" sz="2000" b="1" dirty="0" smtClean="0">
                <a:solidFill>
                  <a:srgbClr val="00559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енергії.</a:t>
            </a:r>
            <a:endParaRPr lang="uk-UA" altLang="uk-UA" sz="2000" b="1" dirty="0">
              <a:solidFill>
                <a:srgbClr val="00559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Прямоугольник 1"/>
          <p:cNvSpPr/>
          <p:nvPr/>
        </p:nvSpPr>
        <p:spPr>
          <a:xfrm>
            <a:off x="3647855" y="3803766"/>
            <a:ext cx="59856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898" lvl="1" indent="-285750" algn="just"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rgbClr val="00559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Дана кредитна програма проводиться із</a:t>
            </a:r>
            <a:r>
              <a:rPr lang="ru-RU" sz="2000" b="1" dirty="0" smtClean="0">
                <a:solidFill>
                  <a:srgbClr val="00559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559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застосуванням державної підтримки, яка надається у вигляді повної компенсації </a:t>
            </a:r>
            <a:r>
              <a:rPr lang="ru-RU" sz="2000" b="1" dirty="0" smtClean="0">
                <a:solidFill>
                  <a:srgbClr val="00559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Фондом розвитку підприємництва </a:t>
            </a:r>
            <a:r>
              <a:rPr lang="ru-RU" sz="2000" b="1" dirty="0">
                <a:solidFill>
                  <a:srgbClr val="00559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процентних ставок за </a:t>
            </a:r>
            <a:r>
              <a:rPr lang="ru-RU" sz="2000" b="1" dirty="0" smtClean="0">
                <a:solidFill>
                  <a:srgbClr val="00559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кредитами. </a:t>
            </a:r>
            <a:endParaRPr lang="uk-UA" sz="2000" b="1" noProof="1">
              <a:solidFill>
                <a:srgbClr val="00559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24490"/>
            <a:ext cx="9453501" cy="70788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b="1" noProof="1" smtClean="0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 програму кредитування </a:t>
            </a:r>
          </a:p>
          <a:p>
            <a:r>
              <a:rPr lang="uk-UA" sz="2000" b="1" noProof="1" smtClean="0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uk-UA" sz="2000" b="1" dirty="0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Енергонезалежність фізичних осіб – власників домогосподарств</a:t>
            </a:r>
            <a:r>
              <a:rPr lang="uk-UA" sz="2000" b="1" noProof="1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uk-UA" sz="2000" b="1" dirty="0">
              <a:solidFill>
                <a:srgbClr val="00559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 rot="10800000" flipV="1">
            <a:off x="857544" y="5610659"/>
            <a:ext cx="90484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34" y="1299775"/>
            <a:ext cx="3866213" cy="34329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542" y="5610659"/>
            <a:ext cx="9668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898" lvl="1" indent="-285750" algn="just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00559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uk-UA" sz="2000" b="1" dirty="0" smtClean="0">
                <a:solidFill>
                  <a:srgbClr val="00559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суму кредиту може входити вартість монтажних робіт. </a:t>
            </a:r>
            <a:endParaRPr lang="uk-UA" sz="2000" b="1" dirty="0">
              <a:solidFill>
                <a:srgbClr val="00559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68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2" y="6027253"/>
            <a:ext cx="9906000" cy="831631"/>
          </a:xfrm>
          <a:prstGeom prst="rect">
            <a:avLst/>
          </a:prstGeom>
        </p:spPr>
      </p:pic>
      <p:sp>
        <p:nvSpPr>
          <p:cNvPr id="6" name="Прямоугольник 19"/>
          <p:cNvSpPr/>
          <p:nvPr/>
        </p:nvSpPr>
        <p:spPr>
          <a:xfrm>
            <a:off x="0" y="-4824"/>
            <a:ext cx="9906000" cy="595054"/>
          </a:xfrm>
          <a:prstGeom prst="rect">
            <a:avLst/>
          </a:prstGeom>
          <a:solidFill>
            <a:srgbClr val="E5F7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cxnSp>
        <p:nvCxnSpPr>
          <p:cNvPr id="7" name="Прямая соединительная линия 20"/>
          <p:cNvCxnSpPr/>
          <p:nvPr/>
        </p:nvCxnSpPr>
        <p:spPr>
          <a:xfrm>
            <a:off x="0" y="590230"/>
            <a:ext cx="9906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" b="-1"/>
          <a:stretch/>
        </p:blipFill>
        <p:spPr bwMode="auto">
          <a:xfrm>
            <a:off x="7743310" y="18022"/>
            <a:ext cx="2162690" cy="5366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862990" y="6039290"/>
            <a:ext cx="881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1400" b="1" dirty="0">
              <a:solidFill>
                <a:srgbClr val="1F49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1571" y="754195"/>
            <a:ext cx="48764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Гібридні системи електропостачання: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600" b="1" dirty="0">
              <a:solidFill>
                <a:srgbClr val="00559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фотоелектричні </a:t>
            </a:r>
            <a:r>
              <a:rPr lang="uk-UA" sz="1600" b="1" dirty="0" smtClean="0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модулі</a:t>
            </a:r>
            <a:endParaRPr lang="uk-UA" sz="1600" b="1" dirty="0">
              <a:solidFill>
                <a:srgbClr val="00559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вітрові </a:t>
            </a:r>
            <a:r>
              <a:rPr lang="uk-UA" sz="1600" b="1" dirty="0" smtClean="0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електроустановки</a:t>
            </a:r>
            <a:endParaRPr lang="uk-UA" sz="1600" b="1" dirty="0">
              <a:solidFill>
                <a:srgbClr val="00559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sz="1600" b="1" dirty="0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uk-UA" sz="1600" dirty="0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встановленою потужністю від 1 кВт до 10 кВт, </a:t>
            </a:r>
            <a:r>
              <a:rPr lang="uk-UA" sz="16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РАЗОМ ІЗ </a:t>
            </a:r>
            <a:r>
              <a:rPr lang="uk-UA" sz="1600" u="sng" dirty="0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гібридними інверторами, що здатні працювати як в автономному, так і в синхронному з зовнішньою мережею режимі, та установками зберігання енергії ємністю від 1 кВт </a:t>
            </a:r>
            <a:r>
              <a:rPr lang="uk-UA" sz="1600" u="sng" dirty="0" smtClean="0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 </a:t>
            </a:r>
            <a:r>
              <a:rPr lang="uk-UA" sz="1600" u="sng" dirty="0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кожен 1 кВт встановленої потужності генеруючої установки.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223030" y="950962"/>
            <a:ext cx="4509990" cy="337813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-13454" y="-59306"/>
            <a:ext cx="8100900" cy="70788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b="1" noProof="1" smtClean="0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Цілі кредитування </a:t>
            </a:r>
            <a:r>
              <a:rPr lang="uk-UA" sz="2000" b="1" noProof="1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uk-UA" sz="2000" b="1" dirty="0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Енергонезалежність фізичних осіб – власників домогосподарств</a:t>
            </a:r>
            <a:r>
              <a:rPr lang="uk-UA" sz="2000" b="1" noProof="1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uk-UA" sz="2000" b="1" dirty="0">
              <a:solidFill>
                <a:srgbClr val="00559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501" y="4370408"/>
            <a:ext cx="1053496" cy="95089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37748" y="4728287"/>
            <a:ext cx="8495272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600" b="1" dirty="0" smtClean="0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Один </a:t>
            </a:r>
            <a:r>
              <a:rPr lang="ru-RU" sz="1600" b="1" dirty="0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Позичальник може отримати один кредит на умовах цієї Програми.</a:t>
            </a:r>
            <a:endParaRPr lang="uk-UA" sz="1600" b="1" dirty="0" smtClean="0">
              <a:solidFill>
                <a:srgbClr val="00559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sz="1600" b="1" dirty="0" smtClean="0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В рамках програми монтажні роботи КРЕДИТУЮТЬСЯ!</a:t>
            </a:r>
            <a:endParaRPr lang="uk-UA" sz="1600" b="1" dirty="0">
              <a:solidFill>
                <a:srgbClr val="00559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70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" y="5840154"/>
            <a:ext cx="9906000" cy="1045859"/>
          </a:xfrm>
          <a:prstGeom prst="rect">
            <a:avLst/>
          </a:prstGeom>
        </p:spPr>
      </p:pic>
      <p:sp>
        <p:nvSpPr>
          <p:cNvPr id="16" name="Прямоугольник 19"/>
          <p:cNvSpPr/>
          <p:nvPr/>
        </p:nvSpPr>
        <p:spPr>
          <a:xfrm>
            <a:off x="0" y="-4824"/>
            <a:ext cx="9906000" cy="595054"/>
          </a:xfrm>
          <a:prstGeom prst="rect">
            <a:avLst/>
          </a:prstGeom>
          <a:solidFill>
            <a:srgbClr val="E5F7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cxnSp>
        <p:nvCxnSpPr>
          <p:cNvPr id="17" name="Прямая соединительная линия 20"/>
          <p:cNvCxnSpPr/>
          <p:nvPr/>
        </p:nvCxnSpPr>
        <p:spPr>
          <a:xfrm>
            <a:off x="0" y="590230"/>
            <a:ext cx="9906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" b="-1"/>
          <a:stretch/>
        </p:blipFill>
        <p:spPr bwMode="auto">
          <a:xfrm>
            <a:off x="7743310" y="18022"/>
            <a:ext cx="2162690" cy="53660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12;p6"/>
          <p:cNvSpPr/>
          <p:nvPr/>
        </p:nvSpPr>
        <p:spPr>
          <a:xfrm>
            <a:off x="1217585" y="758945"/>
            <a:ext cx="2916803" cy="430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9388" marR="0" lvl="0" indent="-179388" algn="l" rtl="0"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1600"/>
              <a:buFont typeface="Arial"/>
              <a:buChar char="•"/>
            </a:pPr>
            <a:r>
              <a:rPr lang="uk-UA" sz="1600" dirty="0">
                <a:solidFill>
                  <a:srgbClr val="005596"/>
                </a:solidFill>
                <a:latin typeface="Tahoma"/>
                <a:ea typeface="Tahoma"/>
                <a:cs typeface="Tahoma"/>
                <a:sym typeface="Tahoma"/>
              </a:rPr>
              <a:t>валюта</a:t>
            </a:r>
            <a:endParaRPr dirty="0"/>
          </a:p>
          <a:p>
            <a:pPr marL="179388" marR="0" lvl="0" indent="-179388" algn="l" rtl="0">
              <a:spcBef>
                <a:spcPts val="600"/>
              </a:spcBef>
              <a:spcAft>
                <a:spcPts val="0"/>
              </a:spcAft>
              <a:buClr>
                <a:srgbClr val="005596"/>
              </a:buClr>
              <a:buSzPts val="1600"/>
              <a:buFont typeface="Arial"/>
              <a:buChar char="•"/>
            </a:pPr>
            <a:r>
              <a:rPr lang="uk-UA" sz="1600" dirty="0">
                <a:solidFill>
                  <a:srgbClr val="005596"/>
                </a:solidFill>
                <a:latin typeface="Tahoma"/>
                <a:ea typeface="Tahoma"/>
                <a:cs typeface="Tahoma"/>
                <a:sym typeface="Tahoma"/>
              </a:rPr>
              <a:t>м</a:t>
            </a: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  <a:sym typeface="Tahoma"/>
              </a:rPr>
              <a:t>інімальна сума ліміту</a:t>
            </a:r>
            <a:endParaRPr sz="1600" dirty="0">
              <a:solidFill>
                <a:srgbClr val="00559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9388" marR="0" lvl="0" indent="-179388" algn="l" rtl="0">
              <a:spcBef>
                <a:spcPts val="600"/>
              </a:spcBef>
              <a:spcAft>
                <a:spcPts val="0"/>
              </a:spcAft>
              <a:buClr>
                <a:srgbClr val="005596"/>
              </a:buClr>
              <a:buSzPts val="1600"/>
              <a:buFont typeface="Arial"/>
              <a:buChar char="•"/>
            </a:pPr>
            <a:r>
              <a:rPr lang="uk-UA" sz="1600" dirty="0">
                <a:solidFill>
                  <a:srgbClr val="005596"/>
                </a:solidFill>
                <a:latin typeface="Tahoma"/>
                <a:ea typeface="Tahoma"/>
                <a:cs typeface="Tahoma"/>
                <a:sym typeface="Tahoma"/>
              </a:rPr>
              <a:t>м</a:t>
            </a: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  <a:sym typeface="Tahoma"/>
              </a:rPr>
              <a:t>аксимальна сума ліміту</a:t>
            </a:r>
          </a:p>
          <a:p>
            <a:pPr marL="179388" marR="0" lvl="0" indent="-179388" algn="l" rtl="0">
              <a:spcBef>
                <a:spcPts val="600"/>
              </a:spcBef>
              <a:spcAft>
                <a:spcPts val="0"/>
              </a:spcAft>
              <a:buClr>
                <a:srgbClr val="005596"/>
              </a:buClr>
              <a:buSzPts val="1600"/>
              <a:buFont typeface="Arial"/>
              <a:buChar char="•"/>
            </a:pP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  <a:sym typeface="Tahoma"/>
              </a:rPr>
              <a:t>власний внесок</a:t>
            </a:r>
          </a:p>
          <a:p>
            <a:pPr marR="0" lvl="0" algn="l" rtl="0">
              <a:spcBef>
                <a:spcPts val="600"/>
              </a:spcBef>
              <a:spcAft>
                <a:spcPts val="0"/>
              </a:spcAft>
              <a:buClr>
                <a:srgbClr val="005596"/>
              </a:buClr>
              <a:buSzPts val="1600"/>
            </a:pPr>
            <a:endParaRPr lang="uk-UA" sz="1600" dirty="0" smtClean="0">
              <a:solidFill>
                <a:srgbClr val="00559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9388" marR="0" lvl="0" indent="-179388" algn="l" rtl="0">
              <a:spcBef>
                <a:spcPts val="600"/>
              </a:spcBef>
              <a:spcAft>
                <a:spcPts val="0"/>
              </a:spcAft>
              <a:buClr>
                <a:srgbClr val="005596"/>
              </a:buClr>
              <a:buSzPts val="1600"/>
              <a:buFont typeface="Arial"/>
              <a:buChar char="•"/>
            </a:pP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  <a:sym typeface="Tahoma"/>
              </a:rPr>
              <a:t>термін, на який встановлюється ліміт </a:t>
            </a:r>
          </a:p>
          <a:p>
            <a:pPr marL="179388" marR="0" lvl="0" indent="-179388" algn="l" rtl="0">
              <a:spcBef>
                <a:spcPts val="600"/>
              </a:spcBef>
              <a:spcAft>
                <a:spcPts val="0"/>
              </a:spcAft>
              <a:buClr>
                <a:srgbClr val="005596"/>
              </a:buClr>
              <a:buSzPts val="1600"/>
              <a:buFont typeface="Arial"/>
              <a:buChar char="•"/>
            </a:pP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  <a:sym typeface="Tahoma"/>
              </a:rPr>
              <a:t>забезпечення</a:t>
            </a:r>
            <a:endParaRPr lang="en-US" sz="1600" dirty="0" smtClean="0">
              <a:solidFill>
                <a:srgbClr val="00559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9388" marR="0" lvl="0" indent="-179388" algn="l" rtl="0">
              <a:spcBef>
                <a:spcPts val="600"/>
              </a:spcBef>
              <a:spcAft>
                <a:spcPts val="0"/>
              </a:spcAft>
              <a:buClr>
                <a:srgbClr val="005596"/>
              </a:buClr>
              <a:buSzPts val="1600"/>
              <a:buFont typeface="Arial"/>
              <a:buChar char="•"/>
            </a:pP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  <a:sym typeface="Tahoma"/>
              </a:rPr>
              <a:t>порука</a:t>
            </a:r>
          </a:p>
          <a:p>
            <a:pPr marL="179388" marR="0" lvl="0" indent="-179388" algn="l" rtl="0">
              <a:spcBef>
                <a:spcPts val="600"/>
              </a:spcBef>
              <a:spcAft>
                <a:spcPts val="0"/>
              </a:spcAft>
              <a:buClr>
                <a:srgbClr val="005596"/>
              </a:buClr>
              <a:buSzPts val="1600"/>
              <a:buFont typeface="Arial"/>
              <a:buChar char="•"/>
            </a:pPr>
            <a:r>
              <a:rPr lang="uk-UA" sz="1600" dirty="0">
                <a:solidFill>
                  <a:srgbClr val="005596"/>
                </a:solidFill>
                <a:latin typeface="Tahoma"/>
                <a:ea typeface="Tahoma"/>
                <a:cs typeface="Tahoma"/>
                <a:sym typeface="Tahoma"/>
              </a:rPr>
              <a:t>п</a:t>
            </a: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  <a:sym typeface="Tahoma"/>
              </a:rPr>
              <a:t>роцентна ставка </a:t>
            </a:r>
            <a:r>
              <a:rPr lang="uk-UA" sz="1600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(компенсується ФРП)</a:t>
            </a:r>
          </a:p>
          <a:p>
            <a:pPr marL="179388" indent="-179388">
              <a:spcBef>
                <a:spcPts val="600"/>
              </a:spcBef>
              <a:spcAft>
                <a:spcPts val="0"/>
              </a:spcAft>
              <a:buClr>
                <a:srgbClr val="005596"/>
              </a:buClr>
              <a:buSzPts val="1600"/>
              <a:buFont typeface="Arial"/>
              <a:buChar char="•"/>
            </a:pP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  <a:sym typeface="Tahoma"/>
              </a:rPr>
              <a:t>разова </a:t>
            </a:r>
            <a:r>
              <a:rPr lang="uk-UA" sz="1600" dirty="0">
                <a:solidFill>
                  <a:srgbClr val="005596"/>
                </a:solidFill>
                <a:latin typeface="Tahoma"/>
                <a:ea typeface="Tahoma"/>
                <a:cs typeface="Tahoma"/>
                <a:sym typeface="Tahoma"/>
              </a:rPr>
              <a:t>комісія за надання кредиту</a:t>
            </a:r>
          </a:p>
          <a:p>
            <a:pPr marL="179388" marR="0" lvl="0" indent="-179388" algn="l" rtl="0">
              <a:spcBef>
                <a:spcPts val="600"/>
              </a:spcBef>
              <a:spcAft>
                <a:spcPts val="0"/>
              </a:spcAft>
              <a:buClr>
                <a:srgbClr val="005596"/>
              </a:buClr>
              <a:buSzPts val="1600"/>
              <a:buFont typeface="Arial"/>
              <a:buChar char="•"/>
            </a:pPr>
            <a:endParaRPr sz="1600" dirty="0"/>
          </a:p>
        </p:txBody>
      </p:sp>
      <p:sp>
        <p:nvSpPr>
          <p:cNvPr id="13" name="Google Shape;114;p6"/>
          <p:cNvSpPr/>
          <p:nvPr/>
        </p:nvSpPr>
        <p:spPr>
          <a:xfrm>
            <a:off x="1127575" y="671441"/>
            <a:ext cx="7078484" cy="4036400"/>
          </a:xfrm>
          <a:prstGeom prst="rect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17;p6"/>
          <p:cNvSpPr/>
          <p:nvPr/>
        </p:nvSpPr>
        <p:spPr>
          <a:xfrm>
            <a:off x="4275909" y="775063"/>
            <a:ext cx="3811537" cy="3739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>
                <a:solidFill>
                  <a:srgbClr val="005596"/>
                </a:solidFill>
                <a:latin typeface="Tahoma"/>
                <a:ea typeface="Tahoma"/>
                <a:cs typeface="Tahoma"/>
                <a:sym typeface="Tahoma"/>
              </a:rPr>
              <a:t>гривня</a:t>
            </a:r>
            <a:endParaRPr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1600" b="1" dirty="0" smtClean="0">
                <a:solidFill>
                  <a:srgbClr val="005596"/>
                </a:solidFill>
                <a:latin typeface="Tahoma"/>
                <a:ea typeface="Tahoma"/>
                <a:cs typeface="Tahoma"/>
                <a:sym typeface="Tahoma"/>
              </a:rPr>
              <a:t>20 000 </a:t>
            </a: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  <a:sym typeface="Tahoma"/>
              </a:rPr>
              <a:t>грн.</a:t>
            </a:r>
            <a:endParaRPr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1600" b="1" dirty="0" smtClean="0">
                <a:solidFill>
                  <a:srgbClr val="005596"/>
                </a:solidFill>
                <a:latin typeface="Tahoma"/>
                <a:ea typeface="Tahoma"/>
                <a:cs typeface="Tahoma"/>
                <a:sym typeface="Tahoma"/>
              </a:rPr>
              <a:t>480 000 </a:t>
            </a: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  <a:sym typeface="Tahoma"/>
              </a:rPr>
              <a:t>грн.</a:t>
            </a:r>
          </a:p>
          <a:p>
            <a:pPr lvl="0" algn="just">
              <a:spcBef>
                <a:spcPts val="600"/>
              </a:spcBef>
              <a:spcAft>
                <a:spcPts val="0"/>
              </a:spcAft>
            </a:pPr>
            <a:r>
              <a:rPr lang="uk-UA" sz="1600" b="1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не </a:t>
            </a:r>
            <a:r>
              <a:rPr lang="uk-UA" sz="1600" b="1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менше </a:t>
            </a:r>
            <a:r>
              <a:rPr lang="uk-UA" sz="1600" b="1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10% </a:t>
            </a:r>
            <a:r>
              <a:rPr lang="uk-UA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від </a:t>
            </a: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вартості</a:t>
            </a:r>
            <a:r>
              <a:rPr lang="ru-RU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 </a:t>
            </a:r>
            <a:r>
              <a:rPr lang="ru-RU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обладнання </a:t>
            </a:r>
            <a:r>
              <a:rPr lang="ru-RU" sz="1600" u="sng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та/або монтажних робіт </a:t>
            </a:r>
            <a:endParaRPr lang="ru-RU" sz="1600" u="sng" dirty="0" smtClean="0">
              <a:solidFill>
                <a:srgbClr val="005596"/>
              </a:solidFill>
              <a:latin typeface="Tahoma"/>
              <a:ea typeface="Tahoma"/>
              <a:cs typeface="Tahoma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</a:pPr>
            <a:endParaRPr lang="ru-RU" sz="1600" u="sng" dirty="0" smtClean="0">
              <a:solidFill>
                <a:srgbClr val="005596"/>
              </a:solidFill>
              <a:latin typeface="Tahoma"/>
              <a:ea typeface="Tahoma"/>
              <a:cs typeface="Tahoma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</a:pPr>
            <a:r>
              <a:rPr lang="uk-UA" sz="1600" b="1" dirty="0" smtClean="0">
                <a:solidFill>
                  <a:srgbClr val="005596"/>
                </a:solidFill>
                <a:latin typeface="Tahoma"/>
                <a:ea typeface="Tahoma"/>
                <a:cs typeface="Tahoma"/>
                <a:sym typeface="Tahoma"/>
              </a:rPr>
              <a:t>до 10 років</a:t>
            </a: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  <a:sym typeface="Tahoma"/>
              </a:rPr>
              <a:t> (включно)</a:t>
            </a:r>
          </a:p>
          <a:p>
            <a:pPr lvl="0" algn="just">
              <a:spcBef>
                <a:spcPts val="600"/>
              </a:spcBef>
              <a:spcAft>
                <a:spcPts val="0"/>
              </a:spcAft>
            </a:pPr>
            <a:r>
              <a:rPr lang="uk-UA" sz="1600" b="1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відсутнє</a:t>
            </a:r>
            <a:endParaRPr sz="1600" dirty="0">
              <a:solidFill>
                <a:srgbClr val="005596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uk-UA" sz="1600" b="1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в</a:t>
            </a:r>
            <a:r>
              <a:rPr lang="uk-UA" sz="1600" b="1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ідсутня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uk-UA" sz="1600" b="1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Індекс</a:t>
            </a:r>
            <a:r>
              <a:rPr lang="uk-UA" sz="1600" b="1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600" b="1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UIRD(3</a:t>
            </a:r>
            <a:r>
              <a:rPr lang="uk-UA" sz="1600" b="1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міс)+7 </a:t>
            </a:r>
            <a:r>
              <a:rPr lang="uk-UA" sz="1600" b="1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процентних </a:t>
            </a:r>
            <a:r>
              <a:rPr lang="uk-UA" sz="1600" b="1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пунктів*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uk-UA" sz="1600" b="1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1,5% </a:t>
            </a: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(від суми кредиту)</a:t>
            </a:r>
            <a:endParaRPr sz="1600" dirty="0">
              <a:solidFill>
                <a:srgbClr val="005596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3454" y="-102849"/>
            <a:ext cx="8100900" cy="70788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b="1" noProof="1" smtClean="0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Умови кредитування </a:t>
            </a:r>
            <a:r>
              <a:rPr lang="uk-UA" sz="2000" b="1" noProof="1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uk-UA" sz="2000" b="1" dirty="0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Енергонезалежність фізичних осіб – власників домогосподарств</a:t>
            </a:r>
            <a:r>
              <a:rPr lang="uk-UA" sz="2000" b="1" noProof="1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uk-UA" sz="2000" b="1" dirty="0">
              <a:solidFill>
                <a:srgbClr val="00559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862" y="4876556"/>
            <a:ext cx="9569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uk-UA" sz="1600" i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1600" i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дані </a:t>
            </a:r>
            <a:r>
              <a:rPr lang="ru-RU" sz="1600" i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 величину індексу UIRD є загальнодоступними в мережі інтернет на офіційному сайті Національного Банку України </a:t>
            </a:r>
            <a:r>
              <a:rPr lang="ru-RU" sz="1600" i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http://www.bank.gov.ua</a:t>
            </a:r>
            <a:r>
              <a:rPr lang="ru-RU" sz="1600" i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Станом на 16/07/2024 вона становить – 13,18%</a:t>
            </a:r>
            <a:endParaRPr lang="uk-UA" sz="1600" i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69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9"/>
          <p:cNvSpPr/>
          <p:nvPr/>
        </p:nvSpPr>
        <p:spPr>
          <a:xfrm>
            <a:off x="0" y="-4824"/>
            <a:ext cx="9906000" cy="595054"/>
          </a:xfrm>
          <a:prstGeom prst="rect">
            <a:avLst/>
          </a:prstGeom>
          <a:solidFill>
            <a:srgbClr val="E5F7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" y="6423297"/>
            <a:ext cx="9906000" cy="522929"/>
          </a:xfrm>
          <a:prstGeom prst="rect">
            <a:avLst/>
          </a:prstGeom>
        </p:spPr>
      </p:pic>
      <p:cxnSp>
        <p:nvCxnSpPr>
          <p:cNvPr id="5" name="Прямая соединительная линия 20"/>
          <p:cNvCxnSpPr/>
          <p:nvPr/>
        </p:nvCxnSpPr>
        <p:spPr>
          <a:xfrm>
            <a:off x="12617" y="563631"/>
            <a:ext cx="9906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" b="-1"/>
          <a:stretch/>
        </p:blipFill>
        <p:spPr bwMode="auto">
          <a:xfrm>
            <a:off x="7743310" y="-31291"/>
            <a:ext cx="2162690" cy="53660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12;p6"/>
          <p:cNvSpPr/>
          <p:nvPr/>
        </p:nvSpPr>
        <p:spPr>
          <a:xfrm>
            <a:off x="5391595" y="735255"/>
            <a:ext cx="291786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1600"/>
            </a:pPr>
            <a:r>
              <a:rPr lang="uk-UA" sz="1600" b="1" dirty="0" smtClean="0">
                <a:solidFill>
                  <a:srgbClr val="005596"/>
                </a:solidFill>
                <a:latin typeface="Tahoma"/>
                <a:ea typeface="Tahoma"/>
                <a:cs typeface="Tahoma"/>
                <a:sym typeface="Tahoma"/>
              </a:rPr>
              <a:t>Цільова група</a:t>
            </a:r>
            <a:endParaRPr lang="uk-UA" sz="1600" b="1" dirty="0">
              <a:solidFill>
                <a:srgbClr val="00559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" name="Google Shape;114;p6"/>
          <p:cNvSpPr/>
          <p:nvPr/>
        </p:nvSpPr>
        <p:spPr>
          <a:xfrm>
            <a:off x="222158" y="712101"/>
            <a:ext cx="9141331" cy="2437719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17;p6"/>
          <p:cNvSpPr/>
          <p:nvPr/>
        </p:nvSpPr>
        <p:spPr>
          <a:xfrm>
            <a:off x="3616374" y="1087757"/>
            <a:ext cx="5496138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Фізичні особи, які отримують доходи, як наймані працівники.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Фізичні особи, які отримують доходи, як пенсіонери  (в т.ч. працюючі пенсіонери</a:t>
            </a: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).</a:t>
            </a:r>
            <a:endParaRPr lang="uk-UA" sz="1600" dirty="0">
              <a:solidFill>
                <a:srgbClr val="005596"/>
              </a:solidFill>
              <a:latin typeface="Tahoma"/>
              <a:ea typeface="Tahoma"/>
              <a:cs typeface="Tahoma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Фізичні особи, які отримують доходи від власного бізнесу (як підприємці), але кредитуються як фізичні </a:t>
            </a: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особи.</a:t>
            </a:r>
            <a:endParaRPr lang="uk-UA" sz="1600" dirty="0">
              <a:solidFill>
                <a:srgbClr val="005596"/>
              </a:solidFill>
              <a:latin typeface="Tahoma"/>
              <a:ea typeface="Tahoma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Нотаріуси.</a:t>
            </a:r>
            <a:endParaRPr lang="uk-UA" sz="1600" b="1" dirty="0" smtClean="0">
              <a:solidFill>
                <a:srgbClr val="00559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56" y="1195506"/>
            <a:ext cx="2619375" cy="17430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55121" y="3193760"/>
            <a:ext cx="44534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Вимоги та обмеження до позичальника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17485" y="3481804"/>
            <a:ext cx="976608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Резидент, громадянин </a:t>
            </a: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України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b="1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Вік:</a:t>
            </a: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 від 21 року та </a:t>
            </a:r>
            <a:r>
              <a:rPr lang="uk-UA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не </a:t>
            </a: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більше </a:t>
            </a:r>
            <a:r>
              <a:rPr lang="uk-UA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65 років </a:t>
            </a:r>
            <a:endParaRPr lang="uk-UA" sz="1600" dirty="0" smtClean="0">
              <a:solidFill>
                <a:srgbClr val="005596"/>
              </a:solidFill>
              <a:latin typeface="Tahoma"/>
              <a:ea typeface="Tahoma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b="1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Мінімальна з/п, дохід, пенсія:  </a:t>
            </a:r>
            <a:r>
              <a:rPr lang="uk-UA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8 000,00 грн. (до оподаткування).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Стаж роботи: </a:t>
            </a:r>
            <a:endParaRPr lang="uk-UA" sz="1600" b="1" dirty="0" smtClean="0">
              <a:solidFill>
                <a:srgbClr val="005596"/>
              </a:solidFill>
              <a:latin typeface="Tahoma"/>
              <a:ea typeface="Tahoma"/>
              <a:cs typeface="Tahoma"/>
            </a:endParaRPr>
          </a:p>
          <a:p>
            <a:pPr marL="285750" indent="-285750">
              <a:buFontTx/>
              <a:buChar char="-"/>
            </a:pP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найманий </a:t>
            </a:r>
            <a:r>
              <a:rPr lang="uk-UA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працівник </a:t>
            </a: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– від 3 </a:t>
            </a:r>
            <a:r>
              <a:rPr lang="uk-UA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міс</a:t>
            </a: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uk-UA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н</a:t>
            </a: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отаріуси  </a:t>
            </a:r>
            <a:r>
              <a:rPr lang="uk-UA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та ФОП </a:t>
            </a: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(крім сфери ІТ) – від 12 </a:t>
            </a:r>
            <a:r>
              <a:rPr lang="uk-UA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міс</a:t>
            </a: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ФОП </a:t>
            </a:r>
            <a:r>
              <a:rPr lang="uk-UA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ІТ </a:t>
            </a: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 - 6 </a:t>
            </a:r>
            <a:r>
              <a:rPr lang="uk-UA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міс</a:t>
            </a: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пенсіонер </a:t>
            </a:r>
            <a:r>
              <a:rPr lang="uk-UA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– </a:t>
            </a: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не вимагається</a:t>
            </a:r>
            <a:endParaRPr lang="uk-UA" sz="1600" dirty="0">
              <a:solidFill>
                <a:srgbClr val="005596"/>
              </a:solidFill>
              <a:latin typeface="Tahoma"/>
              <a:ea typeface="Tahoma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Регіональна концентрація </a:t>
            </a:r>
            <a:r>
              <a:rPr lang="uk-UA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- </a:t>
            </a:r>
            <a:r>
              <a:rPr lang="ru-RU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крім Червоної зони (визначеної департаментом ризик-менеджменту Банк), АР Крим та населених пунктів, на території яких, органи державної влади України не здійснюють своїх повноважень</a:t>
            </a:r>
            <a:endParaRPr lang="uk-UA" sz="1600" dirty="0">
              <a:solidFill>
                <a:srgbClr val="005596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3454" y="-88334"/>
            <a:ext cx="8100900" cy="70788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b="1" noProof="1" smtClean="0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Портрет клієнта </a:t>
            </a:r>
            <a:r>
              <a:rPr lang="uk-UA" sz="2000" b="1" noProof="1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uk-UA" sz="2000" b="1" dirty="0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Енергонезалежність фізичних осіб – власників домогосподарств</a:t>
            </a:r>
            <a:r>
              <a:rPr lang="uk-UA" sz="2000" b="1" noProof="1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uk-UA" sz="2000" b="1" dirty="0">
              <a:solidFill>
                <a:srgbClr val="00559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48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9"/>
          <p:cNvSpPr/>
          <p:nvPr/>
        </p:nvSpPr>
        <p:spPr>
          <a:xfrm>
            <a:off x="0" y="-4824"/>
            <a:ext cx="9906000" cy="595054"/>
          </a:xfrm>
          <a:prstGeom prst="rect">
            <a:avLst/>
          </a:prstGeom>
          <a:solidFill>
            <a:srgbClr val="E5F7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" y="6423297"/>
            <a:ext cx="9906000" cy="522929"/>
          </a:xfrm>
          <a:prstGeom prst="rect">
            <a:avLst/>
          </a:prstGeom>
        </p:spPr>
      </p:pic>
      <p:cxnSp>
        <p:nvCxnSpPr>
          <p:cNvPr id="5" name="Прямая соединительная линия 20"/>
          <p:cNvCxnSpPr/>
          <p:nvPr/>
        </p:nvCxnSpPr>
        <p:spPr>
          <a:xfrm>
            <a:off x="12617" y="563631"/>
            <a:ext cx="9906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" b="-1"/>
          <a:stretch/>
        </p:blipFill>
        <p:spPr bwMode="auto">
          <a:xfrm>
            <a:off x="7743310" y="-31291"/>
            <a:ext cx="2162690" cy="53660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12;p6"/>
          <p:cNvSpPr/>
          <p:nvPr/>
        </p:nvSpPr>
        <p:spPr>
          <a:xfrm>
            <a:off x="1622630" y="804142"/>
            <a:ext cx="291786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1600"/>
            </a:pPr>
            <a:r>
              <a:rPr lang="uk-UA" sz="1600" b="1" dirty="0">
                <a:solidFill>
                  <a:srgbClr val="005596"/>
                </a:solidFill>
                <a:latin typeface="Tahoma"/>
                <a:ea typeface="Tahoma"/>
                <a:cs typeface="Tahoma"/>
                <a:sym typeface="Tahoma"/>
              </a:rPr>
              <a:t>Банк не надає </a:t>
            </a:r>
            <a:r>
              <a:rPr lang="uk-UA" sz="1600" b="1" dirty="0" smtClean="0">
                <a:solidFill>
                  <a:srgbClr val="005596"/>
                </a:solidFill>
                <a:latin typeface="Tahoma"/>
                <a:ea typeface="Tahoma"/>
                <a:cs typeface="Tahoma"/>
                <a:sym typeface="Tahoma"/>
              </a:rPr>
              <a:t>кредити:</a:t>
            </a:r>
            <a:endParaRPr lang="uk-UA" sz="1600" b="1" dirty="0">
              <a:solidFill>
                <a:srgbClr val="00559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" name="Google Shape;114;p6"/>
          <p:cNvSpPr/>
          <p:nvPr/>
        </p:nvSpPr>
        <p:spPr>
          <a:xfrm>
            <a:off x="1307595" y="675808"/>
            <a:ext cx="8055894" cy="1726789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61" y="750559"/>
            <a:ext cx="874540" cy="78823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-13454" y="-88334"/>
            <a:ext cx="8100900" cy="70788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b="1" noProof="1" smtClean="0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Особливі обмеження по програмі «</a:t>
            </a:r>
            <a:r>
              <a:rPr lang="uk-UA" sz="2000" b="1" dirty="0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Енергонезалежність фізичних осіб – власників домогосподарств</a:t>
            </a:r>
            <a:r>
              <a:rPr lang="uk-UA" sz="2000" b="1" noProof="1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uk-UA" sz="2000" b="1" dirty="0">
              <a:solidFill>
                <a:srgbClr val="00559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2609" y="1073769"/>
            <a:ext cx="7920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особі, </a:t>
            </a:r>
            <a:r>
              <a:rPr lang="uk-UA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до якої застосовано санкції відповідно до Закону України “Про санкції</a:t>
            </a: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”</a:t>
            </a:r>
            <a:endParaRPr lang="uk-UA" sz="1600" dirty="0">
              <a:solidFill>
                <a:srgbClr val="005596"/>
              </a:solidFill>
              <a:latin typeface="Tahoma"/>
              <a:ea typeface="Tahoma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я</a:t>
            </a: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кщо </a:t>
            </a:r>
            <a:r>
              <a:rPr lang="uk-UA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вона має </a:t>
            </a: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судимість     </a:t>
            </a:r>
            <a:endParaRPr lang="uk-UA" sz="1600" dirty="0">
              <a:solidFill>
                <a:srgbClr val="005596"/>
              </a:solidFill>
              <a:latin typeface="Tahoma"/>
              <a:ea typeface="Tahoma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якщо </a:t>
            </a:r>
            <a:r>
              <a:rPr lang="uk-UA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розмір середньомісячного сукупного </a:t>
            </a: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доходу </a:t>
            </a:r>
            <a:r>
              <a:rPr lang="uk-UA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особи та її </a:t>
            </a: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чоловіка/дружини </a:t>
            </a:r>
            <a:r>
              <a:rPr lang="uk-UA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за останні шість </a:t>
            </a: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місяців </a:t>
            </a:r>
            <a:r>
              <a:rPr lang="uk-UA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перевищує десятикратний розмір місячної середньої заробітної плати в </a:t>
            </a: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Україні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600" dirty="0">
              <a:solidFill>
                <a:srgbClr val="005596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485" y="2623480"/>
            <a:ext cx="9496055" cy="2339102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Компенсація процентів </a:t>
            </a:r>
            <a:r>
              <a:rPr lang="ru-RU" sz="1600" b="1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надається: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одній </a:t>
            </a:r>
            <a:r>
              <a:rPr lang="ru-RU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фізичній особі за  одним кредитним договором на придбання та встановлення гібридної системи електропостачання у власному приватному домогосподарстві,  з об'єктом нерухомості (крім земельних ділянок), загальна площа якого не може перевищувати 250 кв.м. та одним  особовим рахунком побутового споживача електроенергії за таким об'єктом нерухомості.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Приватне домогосподарство, це земельна ділянка разом з розташованими на ній за однією адресою житловим будинком або </a:t>
            </a:r>
            <a:r>
              <a:rPr lang="ru-RU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котеджем, </a:t>
            </a:r>
            <a:r>
              <a:rPr lang="ru-RU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що належить індивідуальному побутовому споживачу на праві власності. До складу членів  приватного домогосподарства належать  його власник та співвласники</a:t>
            </a:r>
            <a:r>
              <a:rPr lang="ru-RU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7595" y="5147172"/>
            <a:ext cx="8055894" cy="1077218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Дія цього Продукту не поширюється: </a:t>
            </a:r>
          </a:p>
          <a:p>
            <a:r>
              <a:rPr lang="ru-RU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на встановлення генеруючих </a:t>
            </a:r>
            <a:r>
              <a:rPr lang="ru-RU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установок, призначених для виробництва електричної енергії з енергії сонячного </a:t>
            </a:r>
            <a:r>
              <a:rPr lang="ru-RU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випромінювання та/або </a:t>
            </a:r>
            <a:r>
              <a:rPr lang="ru-RU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вітру за </a:t>
            </a:r>
            <a:r>
              <a:rPr lang="ru-RU" sz="1600" dirty="0">
                <a:solidFill>
                  <a:srgbClr val="00B050"/>
                </a:solidFill>
                <a:latin typeface="Tahoma"/>
                <a:ea typeface="Tahoma"/>
                <a:cs typeface="Tahoma"/>
              </a:rPr>
              <a:t>“зеленим” тарифом.</a:t>
            </a:r>
          </a:p>
        </p:txBody>
      </p:sp>
    </p:spTree>
    <p:extLst>
      <p:ext uri="{BB962C8B-B14F-4D97-AF65-F5344CB8AC3E}">
        <p14:creationId xmlns:p14="http://schemas.microsoft.com/office/powerpoint/2010/main" val="11298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9"/>
          <p:cNvSpPr/>
          <p:nvPr/>
        </p:nvSpPr>
        <p:spPr>
          <a:xfrm>
            <a:off x="0" y="-4824"/>
            <a:ext cx="9906000" cy="595054"/>
          </a:xfrm>
          <a:prstGeom prst="rect">
            <a:avLst/>
          </a:prstGeom>
          <a:solidFill>
            <a:srgbClr val="E5F7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" y="6423297"/>
            <a:ext cx="9906000" cy="522929"/>
          </a:xfrm>
          <a:prstGeom prst="rect">
            <a:avLst/>
          </a:prstGeom>
        </p:spPr>
      </p:pic>
      <p:cxnSp>
        <p:nvCxnSpPr>
          <p:cNvPr id="5" name="Прямая соединительная линия 20"/>
          <p:cNvCxnSpPr/>
          <p:nvPr/>
        </p:nvCxnSpPr>
        <p:spPr>
          <a:xfrm>
            <a:off x="12617" y="563631"/>
            <a:ext cx="9906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" b="-1"/>
          <a:stretch/>
        </p:blipFill>
        <p:spPr bwMode="auto">
          <a:xfrm>
            <a:off x="7743310" y="-31291"/>
            <a:ext cx="2162690" cy="536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14;p6"/>
          <p:cNvSpPr/>
          <p:nvPr/>
        </p:nvSpPr>
        <p:spPr>
          <a:xfrm>
            <a:off x="222158" y="712101"/>
            <a:ext cx="9321352" cy="5496044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2158" y="741423"/>
            <a:ext cx="129625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Документи від Позичальника ДЛЯ ПРИЙНЯТТЯ РІШЕННЯ:</a:t>
            </a:r>
            <a:endParaRPr lang="uk-UA" sz="1600" b="1" dirty="0">
              <a:solidFill>
                <a:srgbClr val="FF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2159" y="1007441"/>
            <a:ext cx="914133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Анкета Позичальника    </a:t>
            </a:r>
            <a:endParaRPr lang="uk-UA" sz="1600" dirty="0">
              <a:solidFill>
                <a:srgbClr val="005596"/>
              </a:solidFill>
              <a:latin typeface="Tahoma"/>
              <a:ea typeface="Tahoma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Паспорт </a:t>
            </a: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(</a:t>
            </a:r>
            <a:r>
              <a:rPr lang="uk-UA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в т.ч. у формі </a:t>
            </a:r>
            <a:r>
              <a:rPr lang="en-US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ID-</a:t>
            </a:r>
            <a:r>
              <a:rPr lang="uk-UA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картки) із зазначенням місця реєстрації.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Довідка </a:t>
            </a:r>
            <a:r>
              <a:rPr lang="uk-UA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про присвоєння реєстраційного номеру облікової картки платника податків.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У разі подання Позичальником      паспорту громадянина України у формі </a:t>
            </a:r>
            <a:r>
              <a:rPr lang="en-US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ID-</a:t>
            </a:r>
            <a:r>
              <a:rPr lang="uk-UA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картки у якому вказано реєстраційний номер облікової картки платника податків, подання документу, виданого відповідним органом Державної фіскальної служби України, щодо присвоєння реєстраційного номеру облікової картки платника податків/ідентифікаційного податкового номеру на окремому носії не </a:t>
            </a: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вимагається.</a:t>
            </a:r>
            <a:endParaRPr lang="uk-UA" sz="1600" dirty="0">
              <a:solidFill>
                <a:srgbClr val="005596"/>
              </a:solidFill>
              <a:latin typeface="Tahoma"/>
              <a:ea typeface="Tahoma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Документ</a:t>
            </a:r>
            <a:r>
              <a:rPr lang="uk-UA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, який підтверджує фінансовий стан Позичальника/другого з </a:t>
            </a: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подружжя, </a:t>
            </a:r>
            <a:r>
              <a:rPr lang="uk-UA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якщо позичальник </a:t>
            </a: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одружений. Якщо </a:t>
            </a:r>
            <a:r>
              <a:rPr lang="uk-UA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друге з подружжя (чоловік/дружина)  безробітні - Довідка про перебування на обліку у статусі безробітного у центрі зайнятості. Свідоцтво про </a:t>
            </a: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шлюб або розлучення.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Рахунок-фактура від продавця гібридної системи електропостачання або кошторис, наданий підрядником на загальну суму витрат на закупівлю та монтаж обладнання гібридної системи </a:t>
            </a:r>
            <a:r>
              <a:rPr lang="ru-RU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електропостачання.</a:t>
            </a:r>
            <a:endParaRPr lang="ru-RU" sz="1600" dirty="0">
              <a:solidFill>
                <a:srgbClr val="005596"/>
              </a:solidFill>
              <a:latin typeface="Tahoma"/>
              <a:ea typeface="Tahoma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Правовстановлюючий </a:t>
            </a:r>
            <a:r>
              <a:rPr lang="ru-RU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документ на нерухомість  та земельну ділянку, на якій розташована нерухомість де буде встановлено гібридна система електропостачання та у якому зазначено загальна площа цієї нерухомості, яка належить Позичальнику. </a:t>
            </a:r>
            <a:endParaRPr lang="ru-RU" sz="1600" dirty="0" smtClean="0">
              <a:solidFill>
                <a:srgbClr val="005596"/>
              </a:solidFill>
              <a:latin typeface="Tahoma"/>
              <a:ea typeface="Tahoma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Довідка про </a:t>
            </a:r>
            <a:r>
              <a:rPr lang="ru-RU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відсутність судимості Позичальника (також може формуватися в електронному вигляді: Витяг </a:t>
            </a:r>
            <a:r>
              <a:rPr lang="ru-RU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з Дії або </a:t>
            </a:r>
            <a:r>
              <a:rPr lang="ru-RU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через </a:t>
            </a:r>
            <a:r>
              <a:rPr lang="ru-RU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системи Головного сервісного </a:t>
            </a:r>
            <a:r>
              <a:rPr lang="ru-RU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центру </a:t>
            </a:r>
            <a:r>
              <a:rPr lang="ru-RU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МВС України.</a:t>
            </a:r>
            <a:endParaRPr lang="ru-RU" sz="1600" dirty="0">
              <a:solidFill>
                <a:srgbClr val="005596"/>
              </a:solidFill>
              <a:latin typeface="Tahoma"/>
              <a:ea typeface="Tahoma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5596"/>
              </a:solidFill>
              <a:latin typeface="Tahoma"/>
              <a:ea typeface="Tahoma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600" dirty="0">
              <a:solidFill>
                <a:srgbClr val="005596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3454" y="-88334"/>
            <a:ext cx="8100900" cy="70788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b="1" noProof="1" smtClean="0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Пакет документів для Позичальника «</a:t>
            </a:r>
            <a:r>
              <a:rPr lang="uk-UA" sz="2000" b="1" dirty="0" smtClean="0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Енергонезалежність </a:t>
            </a:r>
            <a:r>
              <a:rPr lang="uk-UA" sz="2000" b="1" dirty="0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фізичних осіб – власників домогосподарств</a:t>
            </a:r>
            <a:r>
              <a:rPr lang="uk-UA" sz="2000" b="1" noProof="1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uk-UA" sz="2000" b="1" dirty="0">
              <a:solidFill>
                <a:srgbClr val="00559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56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9"/>
          <p:cNvSpPr/>
          <p:nvPr/>
        </p:nvSpPr>
        <p:spPr>
          <a:xfrm>
            <a:off x="0" y="-4824"/>
            <a:ext cx="9906000" cy="595054"/>
          </a:xfrm>
          <a:prstGeom prst="rect">
            <a:avLst/>
          </a:prstGeom>
          <a:solidFill>
            <a:srgbClr val="E5F7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" y="6423297"/>
            <a:ext cx="9906000" cy="522929"/>
          </a:xfrm>
          <a:prstGeom prst="rect">
            <a:avLst/>
          </a:prstGeom>
        </p:spPr>
      </p:pic>
      <p:cxnSp>
        <p:nvCxnSpPr>
          <p:cNvPr id="5" name="Прямая соединительная линия 20"/>
          <p:cNvCxnSpPr/>
          <p:nvPr/>
        </p:nvCxnSpPr>
        <p:spPr>
          <a:xfrm>
            <a:off x="12617" y="563631"/>
            <a:ext cx="9906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" b="-1"/>
          <a:stretch/>
        </p:blipFill>
        <p:spPr bwMode="auto">
          <a:xfrm>
            <a:off x="7743310" y="-31291"/>
            <a:ext cx="2162690" cy="536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14;p6"/>
          <p:cNvSpPr/>
          <p:nvPr/>
        </p:nvSpPr>
        <p:spPr>
          <a:xfrm>
            <a:off x="222158" y="712101"/>
            <a:ext cx="9321352" cy="3391974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2158" y="741423"/>
            <a:ext cx="129625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Документи від Позичальника ДЛЯ ВИДАЧІ КРЕДИТА:</a:t>
            </a:r>
            <a:endParaRPr lang="uk-UA" sz="1600" b="1" dirty="0">
              <a:solidFill>
                <a:srgbClr val="FF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2159" y="1007441"/>
            <a:ext cx="941136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Заява</a:t>
            </a:r>
            <a:r>
              <a:rPr lang="ru-RU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 </a:t>
            </a: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Позичальника</a:t>
            </a:r>
            <a:r>
              <a:rPr lang="ru-RU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 </a:t>
            </a:r>
            <a:r>
              <a:rPr lang="ru-RU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про </a:t>
            </a: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неотримання</a:t>
            </a:r>
            <a:r>
              <a:rPr lang="ru-RU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 </a:t>
            </a: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фізичною</a:t>
            </a:r>
            <a:r>
              <a:rPr lang="ru-RU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 </a:t>
            </a:r>
            <a:r>
              <a:rPr lang="ru-RU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особою та членами </a:t>
            </a: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її</a:t>
            </a:r>
            <a:r>
              <a:rPr lang="ru-RU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 </a:t>
            </a: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сім’ї</a:t>
            </a:r>
            <a:r>
              <a:rPr lang="ru-RU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 </a:t>
            </a: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або</a:t>
            </a:r>
            <a:r>
              <a:rPr lang="ru-RU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 </a:t>
            </a:r>
            <a:r>
              <a:rPr lang="ru-RU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членами приватного </a:t>
            </a: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домогосподарства</a:t>
            </a:r>
            <a:r>
              <a:rPr lang="ru-RU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 </a:t>
            </a: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державної</a:t>
            </a:r>
            <a:r>
              <a:rPr lang="ru-RU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 </a:t>
            </a:r>
            <a:r>
              <a:rPr lang="ru-RU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підтримки в рамках Програми надання фінансової державної підтримки фізичним особам, які встановлюють у власних домогосподарствах генеруючі установки, що виробляють електричну енергію з альтернативних джерел енергії   «Енергонезалежність фізичних осіб  – власників домогосподарств</a:t>
            </a:r>
            <a:r>
              <a:rPr lang="ru-RU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».</a:t>
            </a:r>
            <a:endParaRPr lang="ru-RU" sz="1600" dirty="0">
              <a:solidFill>
                <a:srgbClr val="005596"/>
              </a:solidFill>
              <a:latin typeface="Tahoma"/>
              <a:ea typeface="Tahoma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Договір </a:t>
            </a:r>
            <a:r>
              <a:rPr lang="ru-RU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з енергетичною компанією на відкриття особового рахунку для постачання </a:t>
            </a:r>
            <a:r>
              <a:rPr lang="ru-RU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електроенергії або рахунок </a:t>
            </a:r>
            <a:r>
              <a:rPr lang="ru-RU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(«платіжну інструкцію») про сплату за послуги електропостачання з зазначенням особового рахунку за попередній місяць або за місяць у якому подається заявка на отримання кредиту.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Заява </a:t>
            </a:r>
            <a:r>
              <a:rPr lang="ru-RU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Позичальника про те, що до Позичальника не застосовано санкції відповідно до Закону України “Про санкції”, він не має судимостей та не буде підключатися </a:t>
            </a:r>
            <a:r>
              <a:rPr lang="ru-RU" sz="1600" dirty="0">
                <a:solidFill>
                  <a:srgbClr val="00B050"/>
                </a:solidFill>
                <a:latin typeface="Tahoma"/>
                <a:ea typeface="Tahoma"/>
                <a:cs typeface="Tahoma"/>
              </a:rPr>
              <a:t>до «зеленого» </a:t>
            </a:r>
            <a:r>
              <a:rPr lang="ru-RU" sz="1600" dirty="0" smtClean="0">
                <a:solidFill>
                  <a:srgbClr val="00B050"/>
                </a:solidFill>
                <a:latin typeface="Tahoma"/>
                <a:ea typeface="Tahoma"/>
                <a:cs typeface="Tahoma"/>
              </a:rPr>
              <a:t>тарифу.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Платіжна </a:t>
            </a:r>
            <a:r>
              <a:rPr lang="ru-RU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інструкція про сплату власного внеску.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5596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3454" y="-88334"/>
            <a:ext cx="8100900" cy="70788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b="1" noProof="1" smtClean="0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Пакет документів для Позичальника «</a:t>
            </a:r>
            <a:r>
              <a:rPr lang="uk-UA" sz="2000" b="1" dirty="0" smtClean="0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Енергонезалежність </a:t>
            </a:r>
            <a:r>
              <a:rPr lang="uk-UA" sz="2000" b="1" dirty="0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фізичних осіб – власників домогосподарств</a:t>
            </a:r>
            <a:r>
              <a:rPr lang="uk-UA" sz="2000" b="1" noProof="1">
                <a:solidFill>
                  <a:srgbClr val="0055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uk-UA" sz="2000" b="1" dirty="0">
              <a:solidFill>
                <a:srgbClr val="00559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0548" y="4390972"/>
            <a:ext cx="7812961" cy="1323439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Особовий рахунок має бути відкрито на власника нерухомості.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Адреса нерухомості, зазначена у договорі з енергетичною компанією на відкриття особового рахунку для постачання електроенергії або «платіжній інструкції» мають відповідати адресі нерухомості де встановлюватиметься гібридна система </a:t>
            </a:r>
            <a:r>
              <a:rPr lang="uk-UA" sz="1600" dirty="0" smtClean="0">
                <a:solidFill>
                  <a:srgbClr val="005596"/>
                </a:solidFill>
                <a:latin typeface="Tahoma"/>
                <a:ea typeface="Tahoma"/>
                <a:cs typeface="Tahoma"/>
              </a:rPr>
              <a:t>електропостачання.</a:t>
            </a:r>
            <a:endParaRPr lang="uk-UA" sz="1600" dirty="0">
              <a:solidFill>
                <a:srgbClr val="005596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485" y="4566668"/>
            <a:ext cx="1012024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20537</TotalTime>
  <Words>976</Words>
  <Application>Microsoft Office PowerPoint</Application>
  <PresentationFormat>Лист A4 (210x297 мм)</PresentationFormat>
  <Paragraphs>91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Aharoni</vt:lpstr>
      <vt:lpstr>Arial</vt:lpstr>
      <vt:lpstr>Calibri</vt:lpstr>
      <vt:lpstr>Tahoma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Дума Віктор Володимирович</dc:creator>
  <cp:lastModifiedBy>Якимович Ірина Юріївна</cp:lastModifiedBy>
  <cp:revision>1930</cp:revision>
  <cp:lastPrinted>2024-07-22T06:10:56Z</cp:lastPrinted>
  <dcterms:modified xsi:type="dcterms:W3CDTF">2024-07-22T06:11:20Z</dcterms:modified>
</cp:coreProperties>
</file>