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6"/>
  </p:notesMasterIdLst>
  <p:handoutMasterIdLst>
    <p:handoutMasterId r:id="rId7"/>
  </p:handoutMasterIdLst>
  <p:sldIdLst>
    <p:sldId id="1110" r:id="rId2"/>
    <p:sldId id="1102" r:id="rId3"/>
    <p:sldId id="1093" r:id="rId4"/>
    <p:sldId id="1103" r:id="rId5"/>
  </p:sldIdLst>
  <p:sldSz cx="9906000" cy="6858000" type="A4"/>
  <p:notesSz cx="6888163" cy="100187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14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29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4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59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5740" algn="l" defTabSz="914296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2888" algn="l" defTabSz="914296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036" algn="l" defTabSz="914296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184" algn="l" defTabSz="914296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orient="horz" pos="2795" userDrawn="1">
          <p15:clr>
            <a:srgbClr val="A4A3A4"/>
          </p15:clr>
        </p15:guide>
        <p15:guide id="3" orient="horz" pos="3159" userDrawn="1">
          <p15:clr>
            <a:srgbClr val="A4A3A4"/>
          </p15:clr>
        </p15:guide>
        <p15:guide id="4" orient="horz" pos="572" userDrawn="1">
          <p15:clr>
            <a:srgbClr val="A4A3A4"/>
          </p15:clr>
        </p15:guide>
        <p15:guide id="5" orient="horz" pos="1117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orient="horz" pos="3929" userDrawn="1">
          <p15:clr>
            <a:srgbClr val="A4A3A4"/>
          </p15:clr>
        </p15:guide>
        <p15:guide id="8" orient="horz" pos="663" userDrawn="1">
          <p15:clr>
            <a:srgbClr val="A4A3A4"/>
          </p15:clr>
        </p15:guide>
        <p15:guide id="9" pos="2213" userDrawn="1">
          <p15:clr>
            <a:srgbClr val="A4A3A4"/>
          </p15:clr>
        </p15:guide>
        <p15:guide id="10" pos="6068" userDrawn="1">
          <p15:clr>
            <a:srgbClr val="A4A3A4"/>
          </p15:clr>
        </p15:guide>
        <p15:guide id="11" pos="2071" userDrawn="1">
          <p15:clr>
            <a:srgbClr val="A4A3A4"/>
          </p15:clr>
        </p15:guide>
        <p15:guide id="12" pos="4163" userDrawn="1">
          <p15:clr>
            <a:srgbClr val="A4A3A4"/>
          </p15:clr>
        </p15:guide>
        <p15:guide id="13" pos="4084" userDrawn="1">
          <p15:clr>
            <a:srgbClr val="A4A3A4"/>
          </p15:clr>
        </p15:guide>
        <p15:guide id="14" pos="3029" userDrawn="1">
          <p15:clr>
            <a:srgbClr val="A4A3A4"/>
          </p15:clr>
        </p15:guide>
        <p15:guide id="15" pos="3211" userDrawn="1">
          <p15:clr>
            <a:srgbClr val="A4A3A4"/>
          </p15:clr>
        </p15:guide>
        <p15:guide id="16" pos="13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82" userDrawn="1">
          <p15:clr>
            <a:srgbClr val="A4A3A4"/>
          </p15:clr>
        </p15:guide>
        <p15:guide id="2" orient="horz" pos="2981" userDrawn="1">
          <p15:clr>
            <a:srgbClr val="A4A3A4"/>
          </p15:clr>
        </p15:guide>
        <p15:guide id="3" orient="horz" pos="2962" userDrawn="1">
          <p15:clr>
            <a:srgbClr val="A4A3A4"/>
          </p15:clr>
        </p15:guide>
        <p15:guide id="4" orient="horz" pos="2961" userDrawn="1">
          <p15:clr>
            <a:srgbClr val="A4A3A4"/>
          </p15:clr>
        </p15:guide>
        <p15:guide id="5" orient="horz" pos="2993" userDrawn="1">
          <p15:clr>
            <a:srgbClr val="A4A3A4"/>
          </p15:clr>
        </p15:guide>
        <p15:guide id="6" orient="horz" pos="2991" userDrawn="1">
          <p15:clr>
            <a:srgbClr val="A4A3A4"/>
          </p15:clr>
        </p15:guide>
        <p15:guide id="7" orient="horz" pos="2971" userDrawn="1">
          <p15:clr>
            <a:srgbClr val="A4A3A4"/>
          </p15:clr>
        </p15:guide>
        <p15:guide id="8" orient="horz" pos="2969" userDrawn="1">
          <p15:clr>
            <a:srgbClr val="A4A3A4"/>
          </p15:clr>
        </p15:guide>
        <p15:guide id="9" pos="2250" userDrawn="1">
          <p15:clr>
            <a:srgbClr val="A4A3A4"/>
          </p15:clr>
        </p15:guide>
        <p15:guide id="10" pos="2249" userDrawn="1">
          <p15:clr>
            <a:srgbClr val="A4A3A4"/>
          </p15:clr>
        </p15:guide>
        <p15:guide id="11" pos="2245" userDrawn="1">
          <p15:clr>
            <a:srgbClr val="A4A3A4"/>
          </p15:clr>
        </p15:guide>
        <p15:guide id="12" pos="2244" userDrawn="1">
          <p15:clr>
            <a:srgbClr val="A4A3A4"/>
          </p15:clr>
        </p15:guide>
        <p15:guide id="13" pos="2239" userDrawn="1">
          <p15:clr>
            <a:srgbClr val="A4A3A4"/>
          </p15:clr>
        </p15:guide>
        <p15:guide id="14" pos="2238" userDrawn="1">
          <p15:clr>
            <a:srgbClr val="A4A3A4"/>
          </p15:clr>
        </p15:guide>
        <p15:guide id="15" pos="2235" userDrawn="1">
          <p15:clr>
            <a:srgbClr val="A4A3A4"/>
          </p15:clr>
        </p15:guide>
        <p15:guide id="16" pos="218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олгіх Олександр Олександрович" initials="ДОО" lastIdx="1" clrIdx="0">
    <p:extLst>
      <p:ext uri="{19B8F6BF-5375-455C-9EA6-DF929625EA0E}">
        <p15:presenceInfo xmlns:p15="http://schemas.microsoft.com/office/powerpoint/2012/main" userId="Долгіх Олександр Олександрови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C9D0DD"/>
    <a:srgbClr val="005596"/>
    <a:srgbClr val="0000FF"/>
    <a:srgbClr val="0049A8"/>
    <a:srgbClr val="E5F7FF"/>
    <a:srgbClr val="AEDAFF"/>
    <a:srgbClr val="5EA13B"/>
    <a:srgbClr val="1F497D"/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32" autoAdjust="0"/>
    <p:restoredTop sz="95332" autoAdjust="0"/>
  </p:normalViewPr>
  <p:slideViewPr>
    <p:cSldViewPr>
      <p:cViewPr varScale="1">
        <p:scale>
          <a:sx n="115" d="100"/>
          <a:sy n="115" d="100"/>
        </p:scale>
        <p:origin x="1566" y="102"/>
      </p:cViewPr>
      <p:guideLst>
        <p:guide orient="horz" pos="1933"/>
        <p:guide orient="horz" pos="2795"/>
        <p:guide orient="horz" pos="3159"/>
        <p:guide orient="horz" pos="572"/>
        <p:guide orient="horz" pos="1117"/>
        <p:guide orient="horz" pos="4065"/>
        <p:guide orient="horz" pos="3929"/>
        <p:guide orient="horz" pos="663"/>
        <p:guide pos="2213"/>
        <p:guide pos="6068"/>
        <p:guide pos="2071"/>
        <p:guide pos="4163"/>
        <p:guide pos="4084"/>
        <p:guide pos="3029"/>
        <p:guide pos="3211"/>
        <p:guide pos="1399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75" d="100"/>
          <a:sy n="75" d="100"/>
        </p:scale>
        <p:origin x="3642" y="216"/>
      </p:cViewPr>
      <p:guideLst>
        <p:guide orient="horz" pos="2982"/>
        <p:guide orient="horz" pos="2981"/>
        <p:guide orient="horz" pos="2962"/>
        <p:guide orient="horz" pos="2961"/>
        <p:guide orient="horz" pos="2993"/>
        <p:guide orient="horz" pos="2991"/>
        <p:guide orient="horz" pos="2971"/>
        <p:guide orient="horz" pos="2969"/>
        <p:guide pos="2250"/>
        <p:guide pos="2249"/>
        <p:guide pos="2245"/>
        <p:guide pos="2244"/>
        <p:guide pos="2239"/>
        <p:guide pos="2238"/>
        <p:guide pos="2235"/>
        <p:guide pos="218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621" cy="501497"/>
          </a:xfrm>
          <a:prstGeom prst="rect">
            <a:avLst/>
          </a:prstGeom>
        </p:spPr>
        <p:txBody>
          <a:bodyPr vert="horz" lIns="91930" tIns="45964" rIns="91930" bIns="459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0934" y="0"/>
            <a:ext cx="2985621" cy="501497"/>
          </a:xfrm>
          <a:prstGeom prst="rect">
            <a:avLst/>
          </a:prstGeom>
        </p:spPr>
        <p:txBody>
          <a:bodyPr vert="horz" lIns="91930" tIns="45964" rIns="91930" bIns="4596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F96D5F6-510F-4B22-92CB-DD464DDDEDE3}" type="datetimeFigureOut">
              <a:rPr lang="ru-RU"/>
              <a:pPr>
                <a:defRPr/>
              </a:pPr>
              <a:t>22.07.2024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5615"/>
            <a:ext cx="2985621" cy="501496"/>
          </a:xfrm>
          <a:prstGeom prst="rect">
            <a:avLst/>
          </a:prstGeom>
        </p:spPr>
        <p:txBody>
          <a:bodyPr vert="horz" lIns="91930" tIns="45964" rIns="91930" bIns="459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0934" y="9515615"/>
            <a:ext cx="2985621" cy="501496"/>
          </a:xfrm>
          <a:prstGeom prst="rect">
            <a:avLst/>
          </a:prstGeom>
        </p:spPr>
        <p:txBody>
          <a:bodyPr vert="horz" wrap="square" lIns="91930" tIns="45964" rIns="91930" bIns="4596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CEC0041-A613-4BA9-A51E-3BE772A96CCA}" type="slidenum">
              <a:rPr lang="ru-RU" altLang="uk-UA"/>
              <a:pPr/>
              <a:t>‹#›</a:t>
            </a:fld>
            <a:endParaRPr lang="ru-RU" altLang="uk-UA" dirty="0"/>
          </a:p>
        </p:txBody>
      </p:sp>
    </p:spTree>
    <p:extLst>
      <p:ext uri="{BB962C8B-B14F-4D97-AF65-F5344CB8AC3E}">
        <p14:creationId xmlns:p14="http://schemas.microsoft.com/office/powerpoint/2010/main" val="3581689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621" cy="501497"/>
          </a:xfrm>
          <a:prstGeom prst="rect">
            <a:avLst/>
          </a:prstGeom>
        </p:spPr>
        <p:txBody>
          <a:bodyPr vert="horz" lIns="91930" tIns="45964" rIns="91930" bIns="459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0934" y="0"/>
            <a:ext cx="2985621" cy="501497"/>
          </a:xfrm>
          <a:prstGeom prst="rect">
            <a:avLst/>
          </a:prstGeom>
        </p:spPr>
        <p:txBody>
          <a:bodyPr vert="horz" lIns="91930" tIns="45964" rIns="91930" bIns="4596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89C9B61-F39E-48D3-9776-FF23121CFE1A}" type="datetimeFigureOut">
              <a:rPr lang="ru-RU"/>
              <a:pPr>
                <a:defRPr/>
              </a:pPr>
              <a:t>22.07.2024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749300"/>
            <a:ext cx="5429250" cy="3757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30" tIns="45964" rIns="91930" bIns="45964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495" y="4758609"/>
            <a:ext cx="5511174" cy="4508661"/>
          </a:xfrm>
          <a:prstGeom prst="rect">
            <a:avLst/>
          </a:prstGeom>
        </p:spPr>
        <p:txBody>
          <a:bodyPr vert="horz" lIns="91930" tIns="45964" rIns="91930" bIns="45964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5615"/>
            <a:ext cx="2985621" cy="501496"/>
          </a:xfrm>
          <a:prstGeom prst="rect">
            <a:avLst/>
          </a:prstGeom>
        </p:spPr>
        <p:txBody>
          <a:bodyPr vert="horz" lIns="91930" tIns="45964" rIns="91930" bIns="459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0934" y="9515615"/>
            <a:ext cx="2985621" cy="501496"/>
          </a:xfrm>
          <a:prstGeom prst="rect">
            <a:avLst/>
          </a:prstGeom>
        </p:spPr>
        <p:txBody>
          <a:bodyPr vert="horz" wrap="square" lIns="91930" tIns="45964" rIns="91930" bIns="4596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1234023-35D2-4850-AD6C-FECBE5AA45A6}" type="slidenum">
              <a:rPr lang="ru-RU" altLang="uk-UA"/>
              <a:pPr/>
              <a:t>‹#›</a:t>
            </a:fld>
            <a:endParaRPr lang="ru-RU" altLang="uk-UA" dirty="0"/>
          </a:p>
        </p:txBody>
      </p:sp>
    </p:spTree>
    <p:extLst>
      <p:ext uri="{BB962C8B-B14F-4D97-AF65-F5344CB8AC3E}">
        <p14:creationId xmlns:p14="http://schemas.microsoft.com/office/powerpoint/2010/main" val="356631254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0" y="4581532"/>
            <a:ext cx="9906000" cy="22764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2688364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00" dirty="0">
              <a:latin typeface="+mn-lt"/>
              <a:cs typeface="+mn-cs"/>
            </a:endParaRPr>
          </a:p>
          <a:p>
            <a:pPr marL="2688364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latin typeface="+mn-lt"/>
              <a:cs typeface="+mn-cs"/>
            </a:endParaRPr>
          </a:p>
        </p:txBody>
      </p:sp>
      <p:pic>
        <p:nvPicPr>
          <p:cNvPr id="4" name="Picture 2" descr="C:\Users\vduma\Pictures\укр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5" y="6424621"/>
            <a:ext cx="249555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" y="9"/>
            <a:ext cx="8196044" cy="4590951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A2A0E-3566-4ED6-969B-FB34457E55D8}" type="slidenum">
              <a:rPr lang="ru-RU" altLang="uk-UA"/>
              <a:pPr/>
              <a:t>‹#›</a:t>
            </a:fld>
            <a:endParaRPr lang="ru-RU" altLang="uk-UA" dirty="0"/>
          </a:p>
        </p:txBody>
      </p:sp>
    </p:spTree>
    <p:extLst>
      <p:ext uri="{BB962C8B-B14F-4D97-AF65-F5344CB8AC3E}">
        <p14:creationId xmlns:p14="http://schemas.microsoft.com/office/powerpoint/2010/main" val="188071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t="16710" r="6532" b="8430"/>
          <a:stretch>
            <a:fillRect/>
          </a:stretch>
        </p:blipFill>
        <p:spPr bwMode="auto">
          <a:xfrm>
            <a:off x="6353177" y="44458"/>
            <a:ext cx="284797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1" y="677863"/>
            <a:ext cx="9921875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Лого белый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3" y="1484321"/>
            <a:ext cx="2595563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4"/>
          <p:cNvSpPr txBox="1">
            <a:spLocks/>
          </p:cNvSpPr>
          <p:nvPr userDrawn="1"/>
        </p:nvSpPr>
        <p:spPr>
          <a:xfrm>
            <a:off x="9130160" y="81771"/>
            <a:ext cx="792087" cy="595865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ru-RU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600" b="1" i="1" kern="1200" cap="none" spc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25CDEB60-F1A3-4D3F-A9D8-0E78ADC4D66C}" type="slidenum">
              <a:rPr lang="ru-RU" sz="1800" i="0" smtClean="0">
                <a:effectLst/>
                <a:cs typeface="Aharoni" panose="02010803020104030203" pitchFamily="2" charset="-79"/>
              </a:rPr>
              <a:pPr>
                <a:defRPr/>
              </a:pPr>
              <a:t>‹#›</a:t>
            </a:fld>
            <a:endParaRPr lang="ru-RU" sz="1500" i="0" dirty="0">
              <a:effectLst/>
              <a:cs typeface="Aharoni" panose="02010803020104030203" pitchFamily="2" charset="-79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8469" y="159821"/>
            <a:ext cx="4462587" cy="457449"/>
          </a:xfrm>
          <a:noFill/>
        </p:spPr>
        <p:txBody>
          <a:bodyPr rtlCol="0">
            <a:noAutofit/>
          </a:bodyPr>
          <a:lstStyle>
            <a:lvl1pPr marL="130966" indent="-130966">
              <a:tabLst/>
              <a:defRPr lang="ru-RU" sz="15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1786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905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B4A3-0FD9-49B5-BF28-6A715DB11CA3}" type="datetime1">
              <a:rPr lang="ru-RU" smtClean="0"/>
              <a:t>22.07.2024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075BF-023B-4D1C-861E-19A0D09D6EB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506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9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8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8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8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A00073D-3125-4CBA-BF24-7A3D6F2084F1}" type="slidenum">
              <a:rPr lang="ru-RU" altLang="uk-UA"/>
              <a:pPr/>
              <a:t>‹#›</a:t>
            </a:fld>
            <a:endParaRPr lang="ru-RU" altLang="uk-UA" dirty="0"/>
          </a:p>
        </p:txBody>
      </p:sp>
    </p:spTree>
    <p:extLst>
      <p:ext uri="{BB962C8B-B14F-4D97-AF65-F5344CB8AC3E}">
        <p14:creationId xmlns:p14="http://schemas.microsoft.com/office/powerpoint/2010/main" val="179049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69884" y="1853824"/>
            <a:ext cx="4653645" cy="403187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noProof="1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Програма кредитування </a:t>
            </a:r>
          </a:p>
          <a:p>
            <a:endParaRPr lang="uk-UA" sz="3200" b="1" noProof="1" smtClean="0">
              <a:solidFill>
                <a:srgbClr val="00559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sz="2800" b="1" noProof="1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«ЕнергоНЕЗАЛЕЖНИЙ»</a:t>
            </a:r>
          </a:p>
          <a:p>
            <a:endParaRPr lang="uk-UA" sz="2800" b="1" noProof="1">
              <a:solidFill>
                <a:srgbClr val="00559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uk-UA" sz="2800" b="1" noProof="1" smtClean="0">
              <a:solidFill>
                <a:srgbClr val="00559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i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Контактна особа </a:t>
            </a:r>
            <a:r>
              <a:rPr lang="ru-RU" sz="1600" b="1" i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</a:t>
            </a:r>
            <a:r>
              <a:rPr lang="ru-RU" sz="1600" b="1" i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Банку: </a:t>
            </a:r>
            <a:endParaRPr lang="ru-RU" sz="1600" b="1" i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i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Ірина </a:t>
            </a:r>
            <a:r>
              <a:rPr lang="ru-RU" sz="1600" b="1" i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Якимович         </a:t>
            </a:r>
            <a:r>
              <a:rPr lang="ru-RU" sz="1600" b="1" i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моб</a:t>
            </a:r>
            <a:r>
              <a:rPr lang="ru-RU" sz="1600" b="1" i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067 4522  999</a:t>
            </a:r>
          </a:p>
          <a:p>
            <a:r>
              <a:rPr lang="ru-RU" sz="1600" b="1" i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Володимир</a:t>
            </a:r>
            <a:r>
              <a:rPr lang="ru-RU" sz="1600" b="1" i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600" b="1" i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Денега</a:t>
            </a:r>
            <a:r>
              <a:rPr lang="ru-RU" sz="1600" b="1" i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ru-RU" sz="1600" b="1" i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моб. 097 </a:t>
            </a:r>
            <a:r>
              <a:rPr lang="ru-RU" sz="1600" b="1" i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4433 407</a:t>
            </a:r>
          </a:p>
          <a:p>
            <a:endParaRPr lang="uk-UA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Прямая соединительная линия 9"/>
          <p:cNvCxnSpPr/>
          <p:nvPr/>
        </p:nvCxnSpPr>
        <p:spPr>
          <a:xfrm>
            <a:off x="187642" y="728700"/>
            <a:ext cx="7200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2" y="114548"/>
            <a:ext cx="1021193" cy="5126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685" y="6272936"/>
            <a:ext cx="2835315" cy="585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19" y="966073"/>
            <a:ext cx="4832466" cy="558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9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2" y="6027253"/>
            <a:ext cx="9906000" cy="831631"/>
          </a:xfrm>
          <a:prstGeom prst="rect">
            <a:avLst/>
          </a:prstGeom>
        </p:spPr>
      </p:pic>
      <p:sp>
        <p:nvSpPr>
          <p:cNvPr id="6" name="Прямоугольник 19"/>
          <p:cNvSpPr/>
          <p:nvPr/>
        </p:nvSpPr>
        <p:spPr>
          <a:xfrm>
            <a:off x="0" y="-4824"/>
            <a:ext cx="9906000" cy="595054"/>
          </a:xfrm>
          <a:prstGeom prst="rect">
            <a:avLst/>
          </a:prstGeom>
          <a:solidFill>
            <a:srgbClr val="E5F7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cxnSp>
        <p:nvCxnSpPr>
          <p:cNvPr id="7" name="Прямая соединительная линия 20"/>
          <p:cNvCxnSpPr/>
          <p:nvPr/>
        </p:nvCxnSpPr>
        <p:spPr>
          <a:xfrm>
            <a:off x="0" y="590230"/>
            <a:ext cx="9906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" b="-1"/>
          <a:stretch/>
        </p:blipFill>
        <p:spPr bwMode="auto">
          <a:xfrm>
            <a:off x="7743310" y="18022"/>
            <a:ext cx="2162690" cy="53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040" y="743030"/>
            <a:ext cx="1452839" cy="108962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9748" y="714187"/>
            <a:ext cx="76508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Системи накопичення </a:t>
            </a:r>
            <a:r>
              <a:rPr lang="uk-UA" sz="1600" b="1" dirty="0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енергії:</a:t>
            </a:r>
          </a:p>
          <a:p>
            <a:pPr lvl="1" algn="just"/>
            <a:r>
              <a:rPr lang="uk-UA" sz="1600" dirty="0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накопичувачі </a:t>
            </a:r>
            <a:r>
              <a:rPr lang="uk-UA" sz="1600" dirty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енергії, акумуляторні батареї, зарядні станції, </a:t>
            </a:r>
            <a:r>
              <a:rPr lang="uk-UA" sz="1600" dirty="0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УПС.</a:t>
            </a:r>
            <a:endParaRPr lang="uk-UA" sz="1600" dirty="0">
              <a:solidFill>
                <a:srgbClr val="00559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600" dirty="0" smtClean="0">
              <a:solidFill>
                <a:srgbClr val="00559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600" dirty="0" smtClean="0">
              <a:solidFill>
                <a:srgbClr val="00559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Енергогенеруюче обладнання:</a:t>
            </a:r>
          </a:p>
          <a:p>
            <a:pPr lvl="1" algn="just"/>
            <a:r>
              <a:rPr lang="uk-UA" sz="1600" dirty="0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сонячні панелі, у </a:t>
            </a:r>
            <a:r>
              <a:rPr lang="uk-UA" sz="1600" dirty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тому числі гібридні системи з акумуляторними </a:t>
            </a:r>
            <a:r>
              <a:rPr lang="uk-UA" sz="1600" dirty="0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батареями, 	генератори</a:t>
            </a:r>
            <a:r>
              <a:rPr lang="uk-UA" sz="1600" dirty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вітрогенератори, твердопаливні котли, та відповідне додаткове </a:t>
            </a:r>
            <a:r>
              <a:rPr lang="uk-UA" sz="1600" dirty="0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обладнання </a:t>
            </a:r>
            <a:r>
              <a:rPr lang="uk-UA" sz="1600" dirty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 матеріали до них; зарядні комплекси для електроавтомобілів</a:t>
            </a:r>
            <a:r>
              <a:rPr lang="uk-UA" sz="1600" dirty="0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lvl="1" algn="just"/>
            <a:endParaRPr lang="uk-UA" sz="1600" dirty="0" smtClean="0">
              <a:solidFill>
                <a:srgbClr val="00559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endParaRPr lang="uk-UA" sz="1600" dirty="0">
              <a:solidFill>
                <a:srgbClr val="00559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600" dirty="0" smtClean="0">
              <a:solidFill>
                <a:srgbClr val="00559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Альтернативні </a:t>
            </a:r>
            <a:r>
              <a:rPr lang="uk-UA" sz="1600" b="1" dirty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системи теплопостачання: </a:t>
            </a:r>
          </a:p>
          <a:p>
            <a:pPr algn="just"/>
            <a:r>
              <a:rPr lang="uk-UA" sz="1600" dirty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uk-UA" sz="1600" dirty="0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теплонасосні </a:t>
            </a:r>
            <a:r>
              <a:rPr lang="uk-UA" sz="1600" dirty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системи опалення та/або гарячого водопостачання та </a:t>
            </a:r>
            <a:r>
              <a:rPr lang="uk-UA" sz="1600" dirty="0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відповідне </a:t>
            </a:r>
            <a:r>
              <a:rPr lang="uk-UA" sz="1600" dirty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додаткове обладнання і матеріали до них; </a:t>
            </a:r>
          </a:p>
          <a:p>
            <a:pPr algn="just"/>
            <a:r>
              <a:rPr lang="uk-UA" sz="1600" dirty="0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- системи </a:t>
            </a:r>
            <a:r>
              <a:rPr lang="uk-UA" sz="1600" dirty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сонячного теплопостачання та/або гарячого водопостачання та відповідного додаткового обладнання і матеріалів до неї.</a:t>
            </a:r>
          </a:p>
          <a:p>
            <a:pPr algn="just"/>
            <a:endParaRPr lang="uk-UA" sz="1600" dirty="0">
              <a:solidFill>
                <a:srgbClr val="005596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534" y="2184981"/>
            <a:ext cx="1341850" cy="10050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2800" y="3675739"/>
            <a:ext cx="1331584" cy="11090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6841" y="5062656"/>
            <a:ext cx="1493235" cy="1118485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2590238" y="1493785"/>
            <a:ext cx="36454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590238" y="3358489"/>
            <a:ext cx="3549534" cy="20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-13454" y="71320"/>
            <a:ext cx="8100900" cy="46166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noProof="1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Цілі кредитування </a:t>
            </a:r>
            <a:r>
              <a:rPr lang="uk-UA" sz="2000" b="1" noProof="1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uk-UA" sz="2400" b="1" noProof="1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ЕнергоНЕЗАЛЕЖНИЙ</a:t>
            </a:r>
            <a:r>
              <a:rPr lang="uk-UA" sz="2000" b="1" noProof="1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uk-UA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298" y="5217323"/>
            <a:ext cx="986128" cy="79420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48564" y="5679546"/>
            <a:ext cx="6201065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uk-UA" sz="1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рамках програми монтажні роботи </a:t>
            </a:r>
            <a:r>
              <a:rPr lang="uk-UA" sz="16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</a:t>
            </a:r>
            <a:r>
              <a:rPr lang="uk-UA" sz="1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кредитуються</a:t>
            </a:r>
            <a:endParaRPr lang="uk-UA" sz="1600" b="1" i="1" dirty="0">
              <a:solidFill>
                <a:schemeClr val="tx2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70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" y="5840154"/>
            <a:ext cx="9906000" cy="1045859"/>
          </a:xfrm>
          <a:prstGeom prst="rect">
            <a:avLst/>
          </a:prstGeom>
        </p:spPr>
      </p:pic>
      <p:sp>
        <p:nvSpPr>
          <p:cNvPr id="16" name="Прямоугольник 19"/>
          <p:cNvSpPr/>
          <p:nvPr/>
        </p:nvSpPr>
        <p:spPr>
          <a:xfrm>
            <a:off x="0" y="-4824"/>
            <a:ext cx="9906000" cy="595054"/>
          </a:xfrm>
          <a:prstGeom prst="rect">
            <a:avLst/>
          </a:prstGeom>
          <a:solidFill>
            <a:srgbClr val="E5F7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cxnSp>
        <p:nvCxnSpPr>
          <p:cNvPr id="17" name="Прямая соединительная линия 20"/>
          <p:cNvCxnSpPr/>
          <p:nvPr/>
        </p:nvCxnSpPr>
        <p:spPr>
          <a:xfrm>
            <a:off x="0" y="590230"/>
            <a:ext cx="9906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" b="-1"/>
          <a:stretch/>
        </p:blipFill>
        <p:spPr bwMode="auto">
          <a:xfrm>
            <a:off x="7743310" y="18022"/>
            <a:ext cx="2162690" cy="53660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2;p6"/>
          <p:cNvSpPr/>
          <p:nvPr/>
        </p:nvSpPr>
        <p:spPr>
          <a:xfrm>
            <a:off x="307429" y="796628"/>
            <a:ext cx="2916803" cy="252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005596"/>
              </a:buClr>
              <a:buSzPts val="1600"/>
              <a:buFont typeface="Arial"/>
              <a:buChar char="•"/>
            </a:pP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валюта</a:t>
            </a:r>
            <a:endParaRPr dirty="0"/>
          </a:p>
          <a:p>
            <a:pPr marL="179388" marR="0" lvl="0" indent="-179388" algn="l" rtl="0">
              <a:spcBef>
                <a:spcPts val="600"/>
              </a:spcBef>
              <a:spcAft>
                <a:spcPts val="0"/>
              </a:spcAft>
              <a:buClr>
                <a:srgbClr val="005596"/>
              </a:buClr>
              <a:buSzPts val="1600"/>
              <a:buFont typeface="Arial"/>
              <a:buChar char="•"/>
            </a:pP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м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інімальна сума ліміту</a:t>
            </a:r>
            <a:endParaRPr sz="1600" dirty="0">
              <a:solidFill>
                <a:srgbClr val="00559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9388" marR="0" lvl="0" indent="-179388" algn="l" rtl="0">
              <a:spcBef>
                <a:spcPts val="600"/>
              </a:spcBef>
              <a:spcAft>
                <a:spcPts val="0"/>
              </a:spcAft>
              <a:buClr>
                <a:srgbClr val="005596"/>
              </a:buClr>
              <a:buSzPts val="1600"/>
              <a:buFont typeface="Arial"/>
              <a:buChar char="•"/>
            </a:pP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м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аксимальна сума ліміту</a:t>
            </a:r>
          </a:p>
          <a:p>
            <a:pPr marL="179388" marR="0" lvl="0" indent="-179388" algn="l" rtl="0">
              <a:spcBef>
                <a:spcPts val="600"/>
              </a:spcBef>
              <a:spcAft>
                <a:spcPts val="0"/>
              </a:spcAft>
              <a:buClr>
                <a:srgbClr val="005596"/>
              </a:buClr>
              <a:buSzPts val="1600"/>
              <a:buFont typeface="Arial"/>
              <a:buChar char="•"/>
            </a:pP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власний внесок</a:t>
            </a:r>
          </a:p>
          <a:p>
            <a:pPr marL="179388" marR="0" lvl="0" indent="-179388" algn="l" rtl="0">
              <a:spcBef>
                <a:spcPts val="600"/>
              </a:spcBef>
              <a:spcAft>
                <a:spcPts val="0"/>
              </a:spcAft>
              <a:buClr>
                <a:srgbClr val="005596"/>
              </a:buClr>
              <a:buSzPts val="1600"/>
              <a:buFont typeface="Arial"/>
              <a:buChar char="•"/>
            </a:pP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термін, на який встановлюється ліміт </a:t>
            </a:r>
            <a:endParaRPr sz="1100" dirty="0"/>
          </a:p>
          <a:p>
            <a:pPr marL="179388" marR="0" lvl="0" indent="-179388" algn="l" rtl="0">
              <a:spcBef>
                <a:spcPts val="600"/>
              </a:spcBef>
              <a:spcAft>
                <a:spcPts val="0"/>
              </a:spcAft>
              <a:buClr>
                <a:srgbClr val="005596"/>
              </a:buClr>
              <a:buSzPts val="1600"/>
              <a:buFont typeface="Arial"/>
              <a:buChar char="•"/>
            </a:pP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п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ільговий період</a:t>
            </a:r>
          </a:p>
          <a:p>
            <a:pPr marL="179388" marR="0" lvl="0" indent="-179388" algn="l" rtl="0">
              <a:spcBef>
                <a:spcPts val="600"/>
              </a:spcBef>
              <a:spcAft>
                <a:spcPts val="0"/>
              </a:spcAft>
              <a:buClr>
                <a:srgbClr val="005596"/>
              </a:buClr>
              <a:buSzPts val="1600"/>
              <a:buFont typeface="Arial"/>
              <a:buChar char="•"/>
            </a:pP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з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абезпечення/порука</a:t>
            </a:r>
            <a:endParaRPr sz="1600" dirty="0"/>
          </a:p>
        </p:txBody>
      </p:sp>
      <p:sp>
        <p:nvSpPr>
          <p:cNvPr id="13" name="Google Shape;114;p6"/>
          <p:cNvSpPr/>
          <p:nvPr/>
        </p:nvSpPr>
        <p:spPr>
          <a:xfrm>
            <a:off x="222159" y="712102"/>
            <a:ext cx="6792550" cy="2608253"/>
          </a:xfrm>
          <a:prstGeom prst="rect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17;p6"/>
          <p:cNvSpPr/>
          <p:nvPr/>
        </p:nvSpPr>
        <p:spPr>
          <a:xfrm>
            <a:off x="3618434" y="796628"/>
            <a:ext cx="3732422" cy="252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гривня</a:t>
            </a:r>
            <a:endParaRPr dirty="0"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uk-UA" sz="1600" b="1" dirty="0" smtClean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20 000 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грн.</a:t>
            </a:r>
            <a:endParaRPr dirty="0"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uk-UA" sz="1600" b="1" dirty="0" smtClean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500 000 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грн.</a:t>
            </a:r>
          </a:p>
          <a:p>
            <a:pPr lvl="0" algn="just">
              <a:spcBef>
                <a:spcPts val="600"/>
              </a:spcBef>
              <a:spcAft>
                <a:spcPts val="0"/>
              </a:spcAft>
            </a:pP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не </a:t>
            </a: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менше 20% від 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вартості</a:t>
            </a:r>
            <a:endParaRPr lang="uk-UA" sz="1600" b="1" dirty="0" smtClean="0">
              <a:solidFill>
                <a:srgbClr val="005596"/>
              </a:solidFill>
              <a:latin typeface="Tahoma"/>
              <a:ea typeface="Tahoma"/>
              <a:cs typeface="Tahoma"/>
              <a:sym typeface="Tahoma"/>
            </a:endParaRPr>
          </a:p>
          <a:p>
            <a:pPr lvl="0" algn="just">
              <a:spcBef>
                <a:spcPts val="600"/>
              </a:spcBef>
              <a:spcAft>
                <a:spcPts val="0"/>
              </a:spcAft>
            </a:pPr>
            <a:r>
              <a:rPr lang="uk-UA" sz="1600" b="1" dirty="0" smtClean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до 5 років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 (включно)</a:t>
            </a:r>
            <a:endParaRPr lang="uk-UA" sz="1600" b="1" dirty="0" smtClean="0">
              <a:solidFill>
                <a:srgbClr val="005596"/>
              </a:solidFill>
              <a:latin typeface="Tahoma"/>
              <a:ea typeface="Tahoma"/>
              <a:cs typeface="Tahoma"/>
            </a:endParaRPr>
          </a:p>
          <a:p>
            <a:pPr lvl="0" algn="just">
              <a:spcBef>
                <a:spcPts val="600"/>
              </a:spcBef>
              <a:spcAft>
                <a:spcPts val="0"/>
              </a:spcAft>
            </a:pPr>
            <a:r>
              <a:rPr lang="uk-UA" sz="1600" b="1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                                           відсутній</a:t>
            </a:r>
            <a:endParaRPr sz="1600" dirty="0">
              <a:solidFill>
                <a:srgbClr val="005596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uk-UA" sz="1600" b="1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відсутнє</a:t>
            </a:r>
            <a:endParaRPr sz="1600" b="1" dirty="0">
              <a:solidFill>
                <a:srgbClr val="005596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979" y="712102"/>
            <a:ext cx="2691460" cy="26082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13454" y="71320"/>
            <a:ext cx="8100900" cy="46166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noProof="1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Умови кредитування </a:t>
            </a:r>
            <a:r>
              <a:rPr lang="uk-UA" sz="2000" b="1" noProof="1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uk-UA" sz="2400" b="1" noProof="1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ЕнергоНЕЗАЛЕЖНИЙ</a:t>
            </a:r>
            <a:r>
              <a:rPr lang="uk-UA" sz="2000" b="1" noProof="1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uk-UA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59" y="3526752"/>
            <a:ext cx="9569280" cy="1683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160" y="5305090"/>
            <a:ext cx="956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- </a:t>
            </a:r>
            <a:r>
              <a:rPr lang="uk-UA" sz="1400" i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погашення кредиту та процентів </a:t>
            </a:r>
            <a:r>
              <a:rPr lang="uk-UA" sz="1400" i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здійснюється щомісяця </a:t>
            </a:r>
            <a:r>
              <a:rPr lang="ru-RU" sz="1400" i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 </a:t>
            </a:r>
            <a:r>
              <a:rPr lang="ru-RU" sz="1400" i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1-го по 10-е </a:t>
            </a:r>
            <a:r>
              <a:rPr lang="ru-RU" sz="1400" i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число,</a:t>
            </a:r>
            <a:r>
              <a:rPr lang="uk-UA" sz="1400" i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1400" i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ануїтетними (рівними) </a:t>
            </a:r>
            <a:r>
              <a:rPr lang="uk-UA" sz="1400" i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платежами, о</a:t>
            </a:r>
            <a:r>
              <a:rPr lang="ru-RU" sz="1400" i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плата оформлюється </a:t>
            </a:r>
            <a:r>
              <a:rPr lang="ru-RU" sz="1400" i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єдиним платіжним </a:t>
            </a:r>
            <a:r>
              <a:rPr lang="ru-RU" sz="1400" i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документом одною сумою (кредит+проценти).</a:t>
            </a:r>
            <a:endParaRPr lang="uk-UA" sz="1400" i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9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9"/>
          <p:cNvSpPr/>
          <p:nvPr/>
        </p:nvSpPr>
        <p:spPr>
          <a:xfrm>
            <a:off x="0" y="-4824"/>
            <a:ext cx="9906000" cy="595054"/>
          </a:xfrm>
          <a:prstGeom prst="rect">
            <a:avLst/>
          </a:prstGeom>
          <a:solidFill>
            <a:srgbClr val="E5F7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7" y="6423297"/>
            <a:ext cx="9906000" cy="522929"/>
          </a:xfrm>
          <a:prstGeom prst="rect">
            <a:avLst/>
          </a:prstGeom>
        </p:spPr>
      </p:pic>
      <p:cxnSp>
        <p:nvCxnSpPr>
          <p:cNvPr id="5" name="Прямая соединительная линия 20"/>
          <p:cNvCxnSpPr/>
          <p:nvPr/>
        </p:nvCxnSpPr>
        <p:spPr>
          <a:xfrm>
            <a:off x="12617" y="563631"/>
            <a:ext cx="9906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" b="-1"/>
          <a:stretch/>
        </p:blipFill>
        <p:spPr bwMode="auto">
          <a:xfrm>
            <a:off x="7743310" y="-31291"/>
            <a:ext cx="2162690" cy="53660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2;p6"/>
          <p:cNvSpPr/>
          <p:nvPr/>
        </p:nvSpPr>
        <p:spPr>
          <a:xfrm>
            <a:off x="5391595" y="735255"/>
            <a:ext cx="291786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5596"/>
              </a:buClr>
              <a:buSzPts val="1600"/>
            </a:pPr>
            <a:r>
              <a:rPr lang="uk-UA" sz="1600" b="1" dirty="0" smtClean="0">
                <a:solidFill>
                  <a:srgbClr val="005596"/>
                </a:solidFill>
                <a:latin typeface="Tahoma"/>
                <a:ea typeface="Tahoma"/>
                <a:cs typeface="Tahoma"/>
                <a:sym typeface="Tahoma"/>
              </a:rPr>
              <a:t>Цільова група</a:t>
            </a:r>
            <a:endParaRPr lang="uk-UA" sz="1600" b="1" dirty="0">
              <a:solidFill>
                <a:srgbClr val="00559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" name="Google Shape;114;p6"/>
          <p:cNvSpPr/>
          <p:nvPr/>
        </p:nvSpPr>
        <p:spPr>
          <a:xfrm>
            <a:off x="222158" y="712101"/>
            <a:ext cx="9141331" cy="2437719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17;p6"/>
          <p:cNvSpPr/>
          <p:nvPr/>
        </p:nvSpPr>
        <p:spPr>
          <a:xfrm>
            <a:off x="3616374" y="1087757"/>
            <a:ext cx="5496138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Фізичні особи, які отримують доходи, як наймані працівники.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Фізичні особи, які отримують доходи, як пенсіонери  (в т.ч. працюючі пенсіонери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).</a:t>
            </a:r>
            <a:endParaRPr lang="uk-UA" sz="1600" dirty="0">
              <a:solidFill>
                <a:srgbClr val="005596"/>
              </a:solidFill>
              <a:latin typeface="Tahoma"/>
              <a:ea typeface="Tahoma"/>
              <a:cs typeface="Tahom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Фізичні особи, які отримують доходи від власного бізнесу (як підприємці), але кредитуються як фізичні 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особи.</a:t>
            </a:r>
            <a:endParaRPr lang="uk-UA" sz="1600" dirty="0">
              <a:solidFill>
                <a:srgbClr val="005596"/>
              </a:solidFill>
              <a:latin typeface="Tahoma"/>
              <a:ea typeface="Tahoma"/>
              <a:cs typeface="Tah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Нотаріуси.</a:t>
            </a:r>
            <a:endParaRPr lang="uk-UA" sz="1600" b="1" dirty="0" smtClean="0">
              <a:solidFill>
                <a:srgbClr val="00559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56" y="1195506"/>
            <a:ext cx="2619375" cy="17430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55121" y="3193760"/>
            <a:ext cx="4453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Вимоги та обмеження до позичальника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79" y="3271691"/>
            <a:ext cx="2136931" cy="192603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432720" y="3481804"/>
            <a:ext cx="76508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Резидент, громадянин 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України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Вік: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 від 21 року та </a:t>
            </a: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не 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більше </a:t>
            </a: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65 років </a:t>
            </a:r>
            <a:endParaRPr lang="uk-UA" sz="1600" dirty="0" smtClean="0">
              <a:solidFill>
                <a:srgbClr val="005596"/>
              </a:solidFill>
              <a:latin typeface="Tahoma"/>
              <a:ea typeface="Tahoma"/>
              <a:cs typeface="Tah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Мінімальна з/п, дохід, пенсія:  </a:t>
            </a: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8 000,00 грн. (до оподаткування).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Стаж роботи: </a:t>
            </a:r>
            <a:endParaRPr lang="uk-UA" sz="1600" b="1" dirty="0" smtClean="0">
              <a:solidFill>
                <a:srgbClr val="005596"/>
              </a:solidFill>
              <a:latin typeface="Tahoma"/>
              <a:ea typeface="Tahoma"/>
              <a:cs typeface="Tahoma"/>
            </a:endParaRPr>
          </a:p>
          <a:p>
            <a:pPr marL="285750" indent="-285750">
              <a:buFontTx/>
              <a:buChar char="-"/>
            </a:pP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найманий </a:t>
            </a: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працівник 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– від 3 </a:t>
            </a: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міс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н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отаріуси  </a:t>
            </a: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та ФОП 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(крім сфери ІТ) – від 12 </a:t>
            </a: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міс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ФОП </a:t>
            </a: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ІТ 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 - 6 </a:t>
            </a: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міс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пенсіонер </a:t>
            </a: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– </a:t>
            </a:r>
            <a:r>
              <a:rPr lang="uk-UA" sz="1600" dirty="0" smtClean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не вимагається</a:t>
            </a:r>
            <a:endParaRPr lang="uk-UA" sz="1600" dirty="0">
              <a:solidFill>
                <a:srgbClr val="005596"/>
              </a:solidFill>
              <a:latin typeface="Tahoma"/>
              <a:ea typeface="Tahoma"/>
              <a:cs typeface="Tah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Регіональна концентрація </a:t>
            </a:r>
            <a:r>
              <a:rPr lang="uk-UA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- </a:t>
            </a:r>
            <a:r>
              <a:rPr lang="ru-RU" sz="1600" dirty="0">
                <a:solidFill>
                  <a:srgbClr val="005596"/>
                </a:solidFill>
                <a:latin typeface="Tahoma"/>
                <a:ea typeface="Tahoma"/>
                <a:cs typeface="Tahoma"/>
              </a:rPr>
              <a:t>крім Червоної зони (визначеної департаментом ризик-менеджменту Банк), АР Крим та населених пунктів, на території яких, органи державної влади України не здійснюють своїх повноважень</a:t>
            </a:r>
            <a:endParaRPr lang="uk-UA" sz="1600" dirty="0">
              <a:solidFill>
                <a:srgbClr val="005596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13454" y="71320"/>
            <a:ext cx="8100900" cy="46166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noProof="1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Портрет клієнта </a:t>
            </a:r>
            <a:r>
              <a:rPr lang="uk-UA" sz="2000" b="1" noProof="1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uk-UA" sz="2400" b="1" noProof="1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ЕнергоНЕЗАЛЕЖНИЙ</a:t>
            </a:r>
            <a:r>
              <a:rPr lang="uk-UA" sz="2000" b="1" noProof="1" smtClean="0">
                <a:solidFill>
                  <a:srgbClr val="0055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uk-UA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48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20235</TotalTime>
  <Words>226</Words>
  <Application>Microsoft Office PowerPoint</Application>
  <PresentationFormat>Лист A4 (210x297 мм)</PresentationFormat>
  <Paragraphs>54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Aharoni</vt:lpstr>
      <vt:lpstr>Arial</vt:lpstr>
      <vt:lpstr>Calibri</vt:lpstr>
      <vt:lpstr>Tahoma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Дума Віктор Володимирович</dc:creator>
  <cp:lastModifiedBy>Якимович Ірина Юріївна</cp:lastModifiedBy>
  <cp:revision>1901</cp:revision>
  <cp:lastPrinted>2024-07-17T12:26:05Z</cp:lastPrinted>
  <dcterms:modified xsi:type="dcterms:W3CDTF">2024-07-22T06:08:23Z</dcterms:modified>
</cp:coreProperties>
</file>